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65" r:id="rId2"/>
    <p:sldId id="366" r:id="rId3"/>
    <p:sldId id="262" r:id="rId4"/>
    <p:sldId id="277" r:id="rId5"/>
    <p:sldId id="263" r:id="rId6"/>
    <p:sldId id="264" r:id="rId7"/>
    <p:sldId id="287" r:id="rId8"/>
    <p:sldId id="334" r:id="rId9"/>
    <p:sldId id="335" r:id="rId10"/>
    <p:sldId id="283" r:id="rId11"/>
    <p:sldId id="265" r:id="rId12"/>
    <p:sldId id="362" r:id="rId13"/>
    <p:sldId id="369" r:id="rId14"/>
    <p:sldId id="370" r:id="rId15"/>
    <p:sldId id="273" r:id="rId16"/>
    <p:sldId id="274" r:id="rId17"/>
    <p:sldId id="363" r:id="rId18"/>
    <p:sldId id="368" r:id="rId19"/>
    <p:sldId id="293" r:id="rId20"/>
    <p:sldId id="301" r:id="rId21"/>
    <p:sldId id="302" r:id="rId22"/>
    <p:sldId id="289" r:id="rId23"/>
    <p:sldId id="270" r:id="rId24"/>
    <p:sldId id="306" r:id="rId25"/>
    <p:sldId id="288" r:id="rId26"/>
    <p:sldId id="309" r:id="rId27"/>
    <p:sldId id="364" r:id="rId28"/>
    <p:sldId id="373" r:id="rId29"/>
    <p:sldId id="325" r:id="rId30"/>
    <p:sldId id="326" r:id="rId31"/>
    <p:sldId id="312" r:id="rId32"/>
    <p:sldId id="314" r:id="rId33"/>
    <p:sldId id="315" r:id="rId34"/>
    <p:sldId id="316" r:id="rId35"/>
    <p:sldId id="321" r:id="rId36"/>
    <p:sldId id="330" r:id="rId37"/>
    <p:sldId id="328" r:id="rId38"/>
    <p:sldId id="329" r:id="rId3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50821" autoAdjust="0"/>
  </p:normalViewPr>
  <p:slideViewPr>
    <p:cSldViewPr snapToGrid="0">
      <p:cViewPr>
        <p:scale>
          <a:sx n="50" d="100"/>
          <a:sy n="50" d="100"/>
        </p:scale>
        <p:origin x="48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D3CA7-79A7-4C7C-A4BE-BB2268668AB0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04B70-CFF4-4F1D-9C1C-38DDC32C0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110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04B70-CFF4-4F1D-9C1C-38DDC32C0D5D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79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Transport document for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Goods declaration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Official shipping name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Class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Packaging group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Number of packages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amount of dangerous goods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Receiver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Tunnel restriction codes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Other information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266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Hazard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Reacts violently with water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Two or three digits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First digit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Dominant hazard/class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Second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Amplification of the danger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Secondary hazard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Second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0 = a dangerous property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Third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Other hazardous properties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6879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04B70-CFF4-4F1D-9C1C-38DDC32C0D5D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927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04B70-CFF4-4F1D-9C1C-38DDC32C0D5D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1447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RID, RID-S</a:t>
            </a:r>
          </a:p>
          <a:p>
            <a:r>
              <a:rPr lang="sv-SE" dirty="0" err="1"/>
              <a:t>Règlement</a:t>
            </a:r>
            <a:r>
              <a:rPr lang="sv-SE" dirty="0"/>
              <a:t> </a:t>
            </a:r>
            <a:r>
              <a:rPr lang="sv-SE" dirty="0" err="1"/>
              <a:t>concernant</a:t>
            </a:r>
            <a:r>
              <a:rPr lang="sv-SE" dirty="0"/>
              <a:t> le transport international </a:t>
            </a:r>
            <a:r>
              <a:rPr lang="sv-SE" dirty="0" err="1"/>
              <a:t>ferroviaire</a:t>
            </a:r>
            <a:r>
              <a:rPr lang="sv-SE" dirty="0"/>
              <a:t> de </a:t>
            </a:r>
            <a:r>
              <a:rPr lang="sv-SE" dirty="0" err="1"/>
              <a:t>marchandises</a:t>
            </a:r>
            <a:r>
              <a:rPr lang="sv-SE" dirty="0"/>
              <a:t> </a:t>
            </a:r>
            <a:r>
              <a:rPr lang="sv-SE" dirty="0" err="1"/>
              <a:t>Dangereuses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UIC International Union </a:t>
            </a:r>
            <a:r>
              <a:rPr lang="sv-SE" dirty="0" err="1"/>
              <a:t>of</a:t>
            </a:r>
            <a:r>
              <a:rPr lang="sv-SE" dirty="0"/>
              <a:t> Railways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RIV </a:t>
            </a:r>
            <a:r>
              <a:rPr lang="sv-SE" dirty="0" err="1"/>
              <a:t>agreement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Construction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Marking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Carriage</a:t>
            </a:r>
            <a:r>
              <a:rPr lang="sv-SE" dirty="0"/>
              <a:t> </a:t>
            </a:r>
            <a:r>
              <a:rPr lang="sv-SE" dirty="0" err="1"/>
              <a:t>number</a:t>
            </a:r>
            <a:endParaRPr lang="sv-S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 err="1"/>
              <a:t>Carriage</a:t>
            </a:r>
            <a:r>
              <a:rPr lang="sv-SE" dirty="0"/>
              <a:t> </a:t>
            </a:r>
            <a:r>
              <a:rPr lang="sv-SE" dirty="0" err="1"/>
              <a:t>type</a:t>
            </a:r>
            <a:endParaRPr lang="sv-S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K alt O – </a:t>
            </a:r>
            <a:r>
              <a:rPr lang="sv-SE" dirty="0" err="1"/>
              <a:t>Open</a:t>
            </a:r>
            <a:r>
              <a:rPr lang="sv-SE" dirty="0"/>
              <a:t> wagon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H – </a:t>
            </a:r>
            <a:r>
              <a:rPr lang="sv-SE" dirty="0" err="1"/>
              <a:t>Closed</a:t>
            </a:r>
            <a:r>
              <a:rPr lang="sv-SE" dirty="0"/>
              <a:t> </a:t>
            </a:r>
            <a:r>
              <a:rPr lang="sv-SE" dirty="0" err="1"/>
              <a:t>carriages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fully</a:t>
            </a:r>
            <a:r>
              <a:rPr lang="sv-SE" dirty="0"/>
              <a:t> </a:t>
            </a:r>
            <a:r>
              <a:rPr lang="sv-SE" dirty="0" err="1"/>
              <a:t>opening</a:t>
            </a:r>
            <a:r>
              <a:rPr lang="sv-SE" dirty="0"/>
              <a:t> sides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Q - Tank wagon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067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8500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0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9562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Dangerous goods Sea IMDG</a:t>
            </a:r>
          </a:p>
          <a:p>
            <a:endParaRPr lang="en-GB" dirty="0"/>
          </a:p>
          <a:p>
            <a:r>
              <a:rPr lang="en-GB" dirty="0"/>
              <a:t>Regulations at sea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IMDG Code International Maritime Dangerous Goods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U.N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IMO International Maritime Organization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Conventions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SOLAS International Convention for the Safety of Light at Sea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VGM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MARPOL International Convention for the Prevention of Pollution from Ships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National and International sea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Swedish Transport Agency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Updated every two years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6426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Documentation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Goods declaration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Sender's responsibility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Inform about dangers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English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Dangerous goods declaration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commanders approve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360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Dangerous goods Road – ADR</a:t>
            </a:r>
          </a:p>
          <a:p>
            <a:endParaRPr lang="en-GB" dirty="0"/>
          </a:p>
          <a:p>
            <a:r>
              <a:rPr lang="en-GB" dirty="0"/>
              <a:t>Transport card / Written instructions</a:t>
            </a:r>
          </a:p>
          <a:p>
            <a:r>
              <a:rPr lang="en-GB" dirty="0"/>
              <a:t>Equipment in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Stop block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Warning device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Eye wash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Fire extinguisher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6863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contents of the goods declaration in the order below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Basic description of the dangerous goods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Official shipping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Class and secondary hazard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Packaging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Additional 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Number of packages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Total amount of dangerous goods, volume and weight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Sender's name and address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Flash point, if lower than 60C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Marine Pollutant, if the goods are water contaminated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Limited Quantity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Reduced Quantity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sender's certificate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Properly packed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Correctly marked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Correct labels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FE8B1-2E8F-4164-B999-AE94F0D53990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7574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1302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Limited</a:t>
            </a:r>
            <a:r>
              <a:rPr lang="sv-SE" dirty="0"/>
              <a:t> </a:t>
            </a:r>
            <a:r>
              <a:rPr lang="sv-SE" dirty="0" err="1"/>
              <a:t>quantity</a:t>
            </a:r>
            <a:r>
              <a:rPr lang="sv-SE" dirty="0"/>
              <a:t> – </a:t>
            </a:r>
            <a:r>
              <a:rPr lang="sv-SE" dirty="0" err="1"/>
              <a:t>Limited</a:t>
            </a:r>
            <a:r>
              <a:rPr lang="sv-SE" dirty="0"/>
              <a:t> </a:t>
            </a:r>
            <a:r>
              <a:rPr lang="sv-SE" dirty="0" err="1"/>
              <a:t>Quantity</a:t>
            </a:r>
            <a:r>
              <a:rPr lang="sv-SE" dirty="0"/>
              <a:t> LQ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Max </a:t>
            </a:r>
            <a:r>
              <a:rPr lang="sv-SE" dirty="0" err="1"/>
              <a:t>weight</a:t>
            </a:r>
            <a:r>
              <a:rPr lang="sv-SE" dirty="0"/>
              <a:t>/</a:t>
            </a:r>
            <a:r>
              <a:rPr lang="sv-SE" dirty="0" err="1"/>
              <a:t>volume</a:t>
            </a:r>
            <a:r>
              <a:rPr lang="sv-SE" dirty="0"/>
              <a:t> per inner </a:t>
            </a:r>
            <a:r>
              <a:rPr lang="sv-SE" dirty="0" err="1"/>
              <a:t>package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Max </a:t>
            </a:r>
            <a:r>
              <a:rPr lang="sv-SE" dirty="0" err="1"/>
              <a:t>weight</a:t>
            </a:r>
            <a:r>
              <a:rPr lang="sv-SE" dirty="0"/>
              <a:t>/</a:t>
            </a:r>
            <a:r>
              <a:rPr lang="sv-SE" dirty="0" err="1"/>
              <a:t>volume</a:t>
            </a:r>
            <a:r>
              <a:rPr lang="sv-SE" dirty="0"/>
              <a:t> per </a:t>
            </a:r>
            <a:r>
              <a:rPr lang="sv-SE" dirty="0" err="1"/>
              <a:t>package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Vary </a:t>
            </a:r>
            <a:r>
              <a:rPr lang="sv-SE" dirty="0" err="1"/>
              <a:t>depending</a:t>
            </a:r>
            <a:r>
              <a:rPr lang="sv-SE" dirty="0"/>
              <a:t> on UN </a:t>
            </a:r>
            <a:r>
              <a:rPr lang="sv-SE" dirty="0" err="1"/>
              <a:t>number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30 kg maximum gross </a:t>
            </a:r>
            <a:r>
              <a:rPr lang="sv-SE" dirty="0" err="1"/>
              <a:t>weight</a:t>
            </a:r>
            <a:r>
              <a:rPr lang="sv-SE" dirty="0"/>
              <a:t> per </a:t>
            </a:r>
            <a:r>
              <a:rPr lang="sv-SE" dirty="0" err="1"/>
              <a:t>package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Alt 20kg for </a:t>
            </a:r>
            <a:r>
              <a:rPr lang="sv-SE" dirty="0" err="1"/>
              <a:t>shrink</a:t>
            </a:r>
            <a:r>
              <a:rPr lang="sv-SE" dirty="0"/>
              <a:t> film </a:t>
            </a:r>
            <a:r>
              <a:rPr lang="sv-SE" dirty="0" err="1"/>
              <a:t>trays</a:t>
            </a:r>
            <a:endParaRPr lang="sv-S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</a:t>
            </a:r>
            <a:r>
              <a:rPr lang="sv-SE" dirty="0" err="1"/>
              <a:t>declaration</a:t>
            </a:r>
            <a:r>
              <a:rPr lang="sv-SE" dirty="0"/>
              <a:t> is not </a:t>
            </a:r>
            <a:r>
              <a:rPr lang="sv-SE" dirty="0" err="1"/>
              <a:t>required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Needed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the </a:t>
            </a:r>
            <a:r>
              <a:rPr lang="sv-SE" dirty="0" err="1"/>
              <a:t>shipment</a:t>
            </a:r>
            <a:r>
              <a:rPr lang="sv-SE" dirty="0"/>
              <a:t> is to go 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sea</a:t>
            </a:r>
            <a:r>
              <a:rPr lang="sv-SE" dirty="0"/>
              <a:t> transport LQ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611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Stowage certificate – Container Packing Certificate / Vehicle Packing Declaration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carrier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freight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Completes the goods declaration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Certifies the cargo carrier's equivalent of the IMDG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Signature of the person who loaded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load carrier's fitness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Separation of packages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Control of package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Barrels have been stowed upright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Load securing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construction of the load carrier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Labels and marking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Large labels on the cargo carrier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Goods declarations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3352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Dangerous goods - IMDG Sea transport </a:t>
            </a:r>
          </a:p>
          <a:p>
            <a:r>
              <a:rPr lang="en-GB" dirty="0"/>
              <a:t>Separation requirements ships</a:t>
            </a:r>
          </a:p>
          <a:p>
            <a:endParaRPr lang="en-GB" dirty="0"/>
          </a:p>
          <a:p>
            <a:r>
              <a:rPr lang="en-GB" dirty="0"/>
              <a:t>Numbers and symbols refer to the following terms:</a:t>
            </a:r>
          </a:p>
          <a:p>
            <a:r>
              <a:rPr lang="en-GB" dirty="0"/>
              <a:t>1 - At a distance from.</a:t>
            </a:r>
          </a:p>
          <a:p>
            <a:r>
              <a:rPr lang="en-GB" dirty="0"/>
              <a:t>2 - Divorced from.</a:t>
            </a:r>
          </a:p>
          <a:p>
            <a:r>
              <a:rPr lang="en-GB" dirty="0"/>
              <a:t>3 - Separated by a complete space or hold from.</a:t>
            </a:r>
          </a:p>
          <a:p>
            <a:r>
              <a:rPr lang="en-GB" dirty="0"/>
              <a:t>4 - Separated longitudinally by intermediate complete space or hold from.</a:t>
            </a:r>
          </a:p>
          <a:p>
            <a:r>
              <a:rPr lang="en-GB" dirty="0"/>
              <a:t>X – The separation, if any, is shown in the list of dangerous goods (Dangerous g</a:t>
            </a:r>
          </a:p>
          <a:p>
            <a:r>
              <a:rPr lang="en-GB" dirty="0"/>
              <a:t>*</a:t>
            </a:r>
          </a:p>
          <a:p>
            <a:r>
              <a:rPr lang="en-GB" dirty="0"/>
              <a:t>Separation of goods in class 1 can be found under section 7.2.7.2 of the IMDG Code.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9767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Separation of dangerous goods on board 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IMDG Code, Dangerous Goods List, column 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Separation terms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At a distance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Separated from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Separated by a full space or hold from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Separated longitudinally by intermediate full space or hold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717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200" dirty="0">
              <a:solidFill>
                <a:schemeClr val="tx2"/>
              </a:solidFill>
            </a:endParaRP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944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tx2"/>
                </a:solidFill>
              </a:rPr>
              <a:t>Baltic Sea Agreement</a:t>
            </a:r>
          </a:p>
          <a:p>
            <a:r>
              <a:rPr lang="en-GB" sz="1600" dirty="0">
                <a:solidFill>
                  <a:schemeClr val="tx2"/>
                </a:solidFill>
              </a:rPr>
              <a:t>Memorandum of Understanding on the Transport of Dangerous Goods in the Baltics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Alternatives to the IMDG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RO-RO 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Separation provisions according to the IMDG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Major label</a:t>
            </a:r>
            <a:endParaRPr lang="sv-SE" sz="1600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4672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Baltic Sea Agreements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regulations for road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Easements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Documentation according to ADR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Goods declaration according to ADR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To be supplemented with e.g. Marine Pollutant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LQ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ADR documentation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Information to the master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1393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Dangerous goods Aviation - DGR</a:t>
            </a:r>
          </a:p>
          <a:p>
            <a:endParaRPr lang="en-GB" dirty="0"/>
          </a:p>
          <a:p>
            <a:r>
              <a:rPr lang="en-GB" dirty="0"/>
              <a:t>Regulations flight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Regulations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ICAO – TI Technical Instructions for the Safe Transport of Dangerous Goods by Air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Civil Aviation Authority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BCL Regulations for Civil Aviation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IATA - DGR Dangerous Goods Regulations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Addendum to ICAO – TI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10 sections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Appendix A – 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airline's own rules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More restrictions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Control shipment by shipment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057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Crew member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Safety vest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Portable light source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Protective gloves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Eye protection</a:t>
            </a:r>
          </a:p>
          <a:p>
            <a:r>
              <a:rPr lang="en-GB" dirty="0"/>
              <a:t>Passenger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permitted for dangerous goods transport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1985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sender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Classification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Identification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Packing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Labelling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Documentation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Training of participating personnel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4068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airline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Acceptance of goods via checklist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Storage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Loading and separation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Inspection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Reporting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File transport documents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Training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59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Agent/Forwarder/Logistics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Separation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Assurance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Control of package and documentation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957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Documentation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Section</a:t>
            </a:r>
            <a:r>
              <a:rPr lang="sv-SE" dirty="0"/>
              <a:t> 8 IATA – DGR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DGD </a:t>
            </a:r>
            <a:r>
              <a:rPr lang="sv-SE" dirty="0" err="1"/>
              <a:t>Shipper's</a:t>
            </a:r>
            <a:r>
              <a:rPr lang="sv-SE" dirty="0"/>
              <a:t> </a:t>
            </a:r>
            <a:r>
              <a:rPr lang="sv-SE" dirty="0" err="1"/>
              <a:t>Declaration</a:t>
            </a:r>
            <a:r>
              <a:rPr lang="sv-SE" dirty="0"/>
              <a:t> for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AWB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Shipper's</a:t>
            </a:r>
            <a:r>
              <a:rPr lang="sv-SE" dirty="0"/>
              <a:t> </a:t>
            </a:r>
            <a:r>
              <a:rPr lang="sv-SE" dirty="0" err="1"/>
              <a:t>declaration</a:t>
            </a:r>
            <a:endParaRPr lang="sv-S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Black &amp; red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English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2 </a:t>
            </a:r>
            <a:r>
              <a:rPr lang="sv-SE" dirty="0" err="1"/>
              <a:t>copies</a:t>
            </a:r>
            <a:endParaRPr lang="sv-S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Changes must be </a:t>
            </a:r>
            <a:r>
              <a:rPr lang="sv-SE" dirty="0" err="1"/>
              <a:t>signed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Transport </a:t>
            </a:r>
            <a:r>
              <a:rPr lang="sv-SE" dirty="0" err="1"/>
              <a:t>details</a:t>
            </a:r>
            <a:r>
              <a:rPr lang="sv-SE" dirty="0"/>
              <a:t>/Aircraft Limitations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 err="1"/>
              <a:t>Passenger</a:t>
            </a:r>
            <a:r>
              <a:rPr lang="sv-SE" dirty="0"/>
              <a:t> and </a:t>
            </a:r>
            <a:r>
              <a:rPr lang="sv-SE" dirty="0" err="1"/>
              <a:t>cargo</a:t>
            </a:r>
            <a:r>
              <a:rPr lang="sv-SE" dirty="0"/>
              <a:t> </a:t>
            </a:r>
            <a:r>
              <a:rPr lang="sv-SE" dirty="0" err="1"/>
              <a:t>aircraft</a:t>
            </a:r>
            <a:endParaRPr lang="sv-S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 err="1"/>
              <a:t>Cargo</a:t>
            </a:r>
            <a:r>
              <a:rPr lang="sv-SE" dirty="0"/>
              <a:t> </a:t>
            </a:r>
            <a:r>
              <a:rPr lang="sv-SE" dirty="0" err="1"/>
              <a:t>aircraft</a:t>
            </a:r>
            <a:r>
              <a:rPr lang="sv-SE" dirty="0"/>
              <a:t> </a:t>
            </a:r>
            <a:r>
              <a:rPr lang="sv-SE" dirty="0" err="1"/>
              <a:t>only</a:t>
            </a:r>
            <a:endParaRPr lang="sv-S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 err="1"/>
              <a:t>Incorrect</a:t>
            </a:r>
            <a:r>
              <a:rPr lang="sv-SE" dirty="0"/>
              <a:t> option is </a:t>
            </a:r>
            <a:r>
              <a:rPr lang="sv-SE" dirty="0" err="1"/>
              <a:t>crossed</a:t>
            </a:r>
            <a:r>
              <a:rPr lang="sv-SE" dirty="0"/>
              <a:t> </a:t>
            </a:r>
            <a:r>
              <a:rPr lang="sv-SE" dirty="0" err="1"/>
              <a:t>out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FE8B1-2E8F-4164-B999-AE94F0D53990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3086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FE8B1-2E8F-4164-B999-AE94F0D53990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4383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2171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Dry ice – Carbonated ice – Dry 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Class 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 1845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Dry 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Net weight</a:t>
            </a:r>
          </a:p>
          <a:p>
            <a:r>
              <a:rPr lang="en-GB" dirty="0"/>
              <a:t>Lithium batteries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Class 9</a:t>
            </a:r>
            <a:endParaRPr lang="sv-SE" dirty="0"/>
          </a:p>
          <a:p>
            <a:endParaRPr lang="sv-SE" dirty="0"/>
          </a:p>
          <a:p>
            <a:r>
              <a:rPr lang="en-GB" dirty="0"/>
              <a:t>Used by the crew for cooling goods</a:t>
            </a:r>
          </a:p>
          <a:p>
            <a:endParaRPr lang="en-GB" dirty="0"/>
          </a:p>
          <a:p>
            <a:r>
              <a:rPr lang="en-GB" dirty="0"/>
              <a:t>Refrigeration of medicines</a:t>
            </a:r>
          </a:p>
          <a:p>
            <a:endParaRPr lang="en-GB" dirty="0"/>
          </a:p>
          <a:p>
            <a:endParaRPr lang="en-GB" dirty="0"/>
          </a:p>
          <a:p>
            <a:r>
              <a:rPr lang="sv-SE" dirty="0"/>
              <a:t>Används av besättningen för kylning av varor</a:t>
            </a:r>
          </a:p>
          <a:p>
            <a:endParaRPr lang="sv-SE" dirty="0"/>
          </a:p>
          <a:p>
            <a:r>
              <a:rPr lang="sv-SE" dirty="0"/>
              <a:t>Kylning av läkemedel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FE8B1-2E8F-4164-B999-AE94F0D53990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180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Unit		Orange </a:t>
            </a:r>
            <a:r>
              <a:rPr lang="en-GB" dirty="0" err="1"/>
              <a:t>colored</a:t>
            </a:r>
            <a:r>
              <a:rPr lang="en-GB" dirty="0"/>
              <a:t> sign	Large labels on vehicles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Package with goods in class	Unnumbered plate on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2, 3, 4.1, 4.2, 4.3, 5.1, 5.2,	front and back of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6.1, 6.2, 8 and 9	transport unit.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Package with class 1	Unnumbered plate on the 	Both sides and back.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front and back of the 	Co-handling group must not be</a:t>
            </a:r>
          </a:p>
          <a:p>
            <a:r>
              <a:rPr lang="en-GB" dirty="0"/>
              <a:t>		transport unit.</a:t>
            </a:r>
            <a:r>
              <a:rPr lang="en-US" dirty="0"/>
              <a:t>		</a:t>
            </a:r>
            <a:r>
              <a:rPr lang="en-GB" dirty="0"/>
              <a:t>specified if the goods belong to 				different co-handling groups. </a:t>
            </a:r>
          </a:p>
          <a:p>
            <a:r>
              <a:rPr lang="en-GB" dirty="0"/>
              <a:t>				When transporting from different risk</a:t>
            </a:r>
          </a:p>
          <a:p>
            <a:r>
              <a:rPr lang="en-GB" dirty="0"/>
              <a:t>				groups, a large label is used for the 				most dangerous risk group.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Package with class 7	Unnumbered plate on the	Both sides and 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front and back of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transport unit.	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Containers with 	Unnumbered plate on the	The container must be </a:t>
            </a:r>
            <a:r>
              <a:rPr lang="en-GB" dirty="0" err="1"/>
              <a:t>labeled</a:t>
            </a:r>
            <a:r>
              <a:rPr lang="en-GB" dirty="0"/>
              <a:t> on all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Piece goods		front and back of the 	four sides.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transport unit.		If the large labels are not visible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		outside the vehicle, similar large labels 				must also be attached to both sides 				and the rear of the vehicle.</a:t>
            </a: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		</a:t>
            </a:r>
          </a:p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148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Unit/type of transport</a:t>
            </a:r>
            <a:r>
              <a:rPr lang="en-US" dirty="0"/>
              <a:t>	</a:t>
            </a:r>
            <a:r>
              <a:rPr lang="en-GB" dirty="0"/>
              <a:t>Orange </a:t>
            </a:r>
            <a:r>
              <a:rPr lang="en-GB" dirty="0" err="1"/>
              <a:t>colored</a:t>
            </a:r>
            <a:r>
              <a:rPr lang="en-GB" dirty="0"/>
              <a:t> sign	         Large labels on vehicles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Tank vehicles		Unnumbered plate on the front      Both sides and 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and back of the transport unit.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Numbered plate on both sides.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Transport units with only 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substance may also be marked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with a numbered plate on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front and back of the transport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unit.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Vehicles on which tank	</a:t>
            </a:r>
            <a:r>
              <a:rPr lang="en-US" altLang="zh-CN" dirty="0"/>
              <a:t>U</a:t>
            </a:r>
            <a:r>
              <a:rPr lang="en-GB" dirty="0"/>
              <a:t>numbered plate on the front        The tank container or UN tank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containers or UN tanks 	and back of the transport unit.        must be </a:t>
            </a:r>
            <a:r>
              <a:rPr lang="en-GB" dirty="0" err="1"/>
              <a:t>labeled</a:t>
            </a:r>
            <a:r>
              <a:rPr lang="en-GB" dirty="0"/>
              <a:t> on all four sides.</a:t>
            </a:r>
          </a:p>
          <a:p>
            <a:r>
              <a:rPr lang="en-GB" dirty="0"/>
              <a:t>are Transported</a:t>
            </a:r>
            <a:r>
              <a:rPr lang="en-US" dirty="0"/>
              <a:t>.	</a:t>
            </a:r>
            <a:r>
              <a:rPr lang="en-GB" dirty="0"/>
              <a:t>Numbered plate on both sides.       If the large labels are not visible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Alternatively, the transport unit       outside the vehicle, similar large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with only one substance may also   labels must also be attached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	be marked with only a numbered    both sides and the rear of the 		sign on the front and back of the    vehicle.</a:t>
            </a:r>
          </a:p>
          <a:p>
            <a:r>
              <a:rPr lang="en-GB" dirty="0"/>
              <a:t>		transport unit.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846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3497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Marking of load carriers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Major label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Primary and secondary hazard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Container, trailer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Tank with multiple compartments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All around, either side of compartment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525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5919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520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54AAEA-4C78-455E-8BE5-9FE531807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1C01903-0527-4871-B098-0A1966A69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5377A20-B9E6-49C2-95F3-969BB566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7F38D7D-8929-457A-B168-813BABEA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8F9CF10-CAB2-4A6E-A825-CFE410CC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761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FA785CD-EEEE-45B9-8EC3-6A2451A4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25EDDEB-9097-4CFE-AF36-72CE7A936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169E3B7-0C04-422B-AF4E-516229BD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52D34EE-6E49-4DDA-9B45-A80712EC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255ED7B-0F30-4959-807A-D11E614A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047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AEC8C4E5-7FDF-4A0C-A7BE-FA022E88F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4D1C0A6D-4324-4D09-A461-D525D981D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718139-55BA-47E9-8BB5-ABE7FE58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066CAFA-0A05-4E03-911E-6A233DDE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ABCD841-4A0C-41D0-9DAD-E178D591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430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A96B548-8D90-4123-AB21-AD508202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5C9FC55-F2FA-48C7-85A2-CCC8B9B4E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1A7F289-FAC0-44E6-B369-563C3F02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F2AD2E6-FDAA-4298-A15D-71D94E63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2382CCA-A877-4BE6-B5B0-AADF667E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607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E5C6F83-AB71-4988-A337-0994F2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AF62BC6-2327-4D19-851A-D01EA60E1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E4CB973-DA68-4340-AF71-51B59990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548C0FE-BBF4-43B9-9A24-742EEA19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1CFDD81-8245-4CD4-BB2C-AF98E7E2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38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D4DD816-FB82-46DE-B5A9-55C5DE2A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3E19D52-08B3-480C-B8C6-AF6E31A06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AFED70C-80F7-4FF9-B9E5-91979D5FD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80B06A9-BCE2-4D94-8A64-F3DF0574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70F87FD-4E36-4A1C-A6F1-F42E150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091643-017D-47D5-BD1E-C7D09EF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244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DD6B71-600A-481A-A294-3944F220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C292AEB-9A0F-4887-9EC7-879A12CFC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AA1CD7D-37F3-400A-B6FB-8337FAC37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9E5F703-C433-4991-BE38-5396AFD4A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186BC23-5FE5-4FB0-A887-8F5905724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7C7847F2-5C8B-4886-A65E-9A033C6E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795936E1-44CF-45B4-AC58-281B62E7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540D4851-D1F0-4227-A254-6A46DDF1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483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3DF8889-A0C2-46C7-9E87-048A74FC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AC1D1C5-DEF2-48CE-9887-CEB945D6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4ECD1322-C21F-4514-9BD0-D296B268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6F84F5C-3DD7-4918-AFF5-764F2EF9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225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1082FB6-49F3-4C0C-9DF8-09A02DB4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59303DF0-77D3-443D-8EE5-37BE83824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0A12F39-4DA0-4FB4-BB0A-986AF2E7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439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52EF6F-EB72-496D-86BE-B0A4800F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0465E5-41C5-490C-9A78-0C57150AF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50BA854-8F6E-4298-B69F-1D4F1E1D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0286069-80B9-446A-90DA-77676E9E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7DEEEF2-2D2F-41BE-991C-3682236B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0C41241-B5EF-4A0C-849B-84F4C181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30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6243AB5-C37A-461B-99F5-531E0CB8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13F7C8CD-F6C0-4CB5-B04C-B8BF55046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CCA5185-EC52-40D7-8502-DA9ED41BA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DD251D2-C7BE-4780-8708-073C8FDA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0DB93B0-FFBB-4F1A-9A84-E11B8A4C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6150E4F-7A80-46A5-A539-6B79261A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284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0E0396D-D112-438F-8B6E-D6BCF038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F5A6950-94EA-411D-8CBA-830472149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4644060-F587-4904-8946-AC9CB8630A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AB08-CC36-4547-9C16-593AA1690FEB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5BC9D37-937D-4588-B545-898D88B54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378E8EF-4F7B-433D-A938-D7500D0AE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7205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RbYWML8EO8?feature=oembed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ilemaker.autotech.se/farligt/kodtolk/index.php?_tabell=3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oYQLOh6_rk?feature=oembed" TargetMode="Externa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aGsTRdsUTY?feature=oembed" TargetMode="Externa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ressen.se/gt/e6an-helt-avstangd-vagen-smalte-bort-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v5KmiKy4m38" TargetMode="Externa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5KmiKy4m38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CCTV captures moment tanker truck explodes in Italy">
            <a:hlinkClick r:id="" action="ppaction://media"/>
            <a:extLst>
              <a:ext uri="{FF2B5EF4-FFF2-40B4-BE49-F238E27FC236}">
                <a16:creationId xmlns:a16="http://schemas.microsoft.com/office/drawing/2014/main" id="{F44209B3-0C33-9606-A47E-8A441BD63F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0416" y="0"/>
            <a:ext cx="11964611" cy="676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290" b="12088"/>
          <a:stretch/>
        </p:blipFill>
        <p:spPr>
          <a:xfrm>
            <a:off x="282902" y="530805"/>
            <a:ext cx="11756698" cy="55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8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Transportdokument för farligt gods</a:t>
            </a:r>
          </a:p>
          <a:p>
            <a:pPr marL="857250" lvl="1" indent="-457200"/>
            <a:r>
              <a:rPr lang="sv-SE" dirty="0"/>
              <a:t>Godsdeklaration</a:t>
            </a:r>
          </a:p>
          <a:p>
            <a:pPr marL="1257300" lvl="2" indent="-457200"/>
            <a:r>
              <a:rPr lang="sv-SE" dirty="0"/>
              <a:t>UN nummer</a:t>
            </a:r>
          </a:p>
          <a:p>
            <a:pPr marL="1257300" lvl="2" indent="-457200"/>
            <a:r>
              <a:rPr lang="sv-SE" dirty="0"/>
              <a:t>Officiell transportbenämning</a:t>
            </a:r>
          </a:p>
          <a:p>
            <a:pPr marL="1257300" lvl="2" indent="-457200"/>
            <a:r>
              <a:rPr lang="sv-SE" dirty="0"/>
              <a:t>Klass</a:t>
            </a:r>
          </a:p>
          <a:p>
            <a:pPr marL="1257300" lvl="2" indent="-457200"/>
            <a:r>
              <a:rPr lang="sv-SE" dirty="0"/>
              <a:t>Förpackningsgrupp</a:t>
            </a:r>
          </a:p>
          <a:p>
            <a:pPr marL="1257300" lvl="2" indent="-457200"/>
            <a:r>
              <a:rPr lang="sv-SE" dirty="0"/>
              <a:t>Antal kolli</a:t>
            </a:r>
          </a:p>
          <a:p>
            <a:pPr marL="1257300" lvl="2" indent="-457200"/>
            <a:r>
              <a:rPr lang="sv-SE" dirty="0"/>
              <a:t>Mängden farligt gods</a:t>
            </a:r>
          </a:p>
          <a:p>
            <a:pPr marL="1257300" lvl="2" indent="-457200"/>
            <a:r>
              <a:rPr lang="sv-SE" dirty="0"/>
              <a:t>Avsändare</a:t>
            </a:r>
          </a:p>
          <a:p>
            <a:pPr marL="1257300" lvl="2" indent="-457200"/>
            <a:r>
              <a:rPr lang="sv-SE" dirty="0"/>
              <a:t>Mottagare</a:t>
            </a:r>
          </a:p>
          <a:p>
            <a:pPr marL="1257300" lvl="2" indent="-457200"/>
            <a:r>
              <a:rPr lang="sv-SE" dirty="0"/>
              <a:t>Tunnelrestriktionskoder</a:t>
            </a:r>
          </a:p>
          <a:p>
            <a:pPr marL="1257300" lvl="2" indent="-457200"/>
            <a:r>
              <a:rPr lang="sv-SE" dirty="0"/>
              <a:t>Övriga upplysningar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471" y="3474720"/>
            <a:ext cx="3654329" cy="2702243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9A93EF4A-21DB-4A1E-91B7-E276E0F3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303922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F489DAB-3C55-4166-A95E-0D17629D1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582"/>
            <a:ext cx="10858500" cy="5212849"/>
          </a:xfrm>
        </p:spPr>
        <p:txBody>
          <a:bodyPr>
            <a:normAutofit lnSpcReduction="10000"/>
          </a:bodyPr>
          <a:lstStyle/>
          <a:p>
            <a:r>
              <a:rPr lang="sv-SE" dirty="0" err="1"/>
              <a:t>Farlighetsnummer</a:t>
            </a:r>
            <a:endParaRPr lang="sv-SE" dirty="0"/>
          </a:p>
          <a:p>
            <a:pPr lvl="1"/>
            <a:r>
              <a:rPr lang="sv-SE" dirty="0"/>
              <a:t>X</a:t>
            </a:r>
          </a:p>
          <a:p>
            <a:pPr lvl="2"/>
            <a:r>
              <a:rPr lang="sv-SE" dirty="0"/>
              <a:t>Reagerar häftigt med vatten</a:t>
            </a:r>
          </a:p>
          <a:p>
            <a:pPr lvl="1"/>
            <a:r>
              <a:rPr lang="sv-SE" dirty="0"/>
              <a:t>Två eller tre siffror</a:t>
            </a:r>
          </a:p>
          <a:p>
            <a:pPr lvl="1"/>
            <a:r>
              <a:rPr lang="sv-SE" dirty="0"/>
              <a:t>Första siffran</a:t>
            </a:r>
          </a:p>
          <a:p>
            <a:pPr lvl="2"/>
            <a:r>
              <a:rPr lang="sv-SE" dirty="0"/>
              <a:t>Dominerande fara/klass</a:t>
            </a:r>
          </a:p>
          <a:p>
            <a:pPr lvl="1"/>
            <a:r>
              <a:rPr lang="sv-SE" dirty="0"/>
              <a:t>Andra siffran</a:t>
            </a:r>
          </a:p>
          <a:p>
            <a:pPr lvl="2"/>
            <a:r>
              <a:rPr lang="sv-SE" dirty="0"/>
              <a:t>Förstärkning av faran</a:t>
            </a:r>
          </a:p>
          <a:p>
            <a:pPr lvl="2"/>
            <a:r>
              <a:rPr lang="sv-SE" dirty="0"/>
              <a:t>Sekundär fara</a:t>
            </a:r>
          </a:p>
          <a:p>
            <a:pPr lvl="1"/>
            <a:r>
              <a:rPr lang="sv-SE" dirty="0"/>
              <a:t>Andra siffran</a:t>
            </a:r>
          </a:p>
          <a:p>
            <a:pPr lvl="2"/>
            <a:r>
              <a:rPr lang="sv-SE" dirty="0"/>
              <a:t>0 = en farlig egenskap</a:t>
            </a:r>
          </a:p>
          <a:p>
            <a:pPr lvl="1"/>
            <a:r>
              <a:rPr lang="sv-SE" dirty="0"/>
              <a:t>Tredje siffran</a:t>
            </a:r>
          </a:p>
          <a:p>
            <a:pPr lvl="2"/>
            <a:r>
              <a:rPr lang="sv-SE" dirty="0"/>
              <a:t>Andra farliga egenskaper</a:t>
            </a:r>
          </a:p>
          <a:p>
            <a:r>
              <a:rPr lang="sv-SE" sz="2000" dirty="0">
                <a:hlinkClick r:id="rId3"/>
              </a:rPr>
              <a:t>http://filemaker.autotech.se/farligt/kodtolk/index.php?_tabell=3</a:t>
            </a:r>
            <a:endParaRPr lang="sv-SE" sz="2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07ACE6C-42ED-4743-BB83-E18E2AF98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825" y="1626394"/>
            <a:ext cx="2495550" cy="182880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3575EE33-82BB-4B8C-9C2A-6C9CBA4D2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49" y="1550987"/>
            <a:ext cx="2466975" cy="184785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7D287AE-99D8-4694-A6E4-5C86D06B9E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97" t="20355" r="40727" b="21357"/>
          <a:stretch/>
        </p:blipFill>
        <p:spPr>
          <a:xfrm>
            <a:off x="9524999" y="4006446"/>
            <a:ext cx="2171701" cy="184825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7D81B5C-45B3-4600-80AF-D077B1725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6185" y="3915569"/>
            <a:ext cx="2505075" cy="1828800"/>
          </a:xfrm>
          <a:prstGeom prst="rect">
            <a:avLst/>
          </a:prstGeom>
        </p:spPr>
      </p:pic>
      <p:sp>
        <p:nvSpPr>
          <p:cNvPr id="9" name="Rubrik 1">
            <a:extLst>
              <a:ext uri="{FF2B5EF4-FFF2-40B4-BE49-F238E27FC236}">
                <a16:creationId xmlns:a16="http://schemas.microsoft.com/office/drawing/2014/main" id="{8ADB1F49-758B-4B53-A4D2-E803034EC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40351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C2A117B-02F4-2692-A7BD-FE0A48732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6" t="27724" r="33095" b="13016"/>
          <a:stretch/>
        </p:blipFill>
        <p:spPr>
          <a:xfrm>
            <a:off x="995992" y="366486"/>
            <a:ext cx="10587547" cy="61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83B4891A-0026-7D3E-A372-CF9D07D80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2" t="17704" r="26787" b="5603"/>
          <a:stretch/>
        </p:blipFill>
        <p:spPr>
          <a:xfrm>
            <a:off x="3091543" y="-84221"/>
            <a:ext cx="6858573" cy="69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7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Järnväg - RID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RID, RID-S</a:t>
            </a:r>
          </a:p>
          <a:p>
            <a:pPr marL="0" indent="0">
              <a:buNone/>
            </a:pPr>
            <a:r>
              <a:rPr lang="fr-FR" sz="2400" dirty="0"/>
              <a:t>Règlement concernant le transport international ferroviaire de marchandises Dangereuses</a:t>
            </a:r>
            <a:endParaRPr lang="sv-SE" sz="2400" dirty="0"/>
          </a:p>
          <a:p>
            <a:pPr marL="857250" lvl="1" indent="-457200"/>
            <a:r>
              <a:rPr lang="sv-SE" dirty="0"/>
              <a:t>UIC International Union </a:t>
            </a:r>
            <a:r>
              <a:rPr lang="sv-SE" dirty="0" err="1"/>
              <a:t>of</a:t>
            </a:r>
            <a:r>
              <a:rPr lang="sv-SE" dirty="0"/>
              <a:t> Railways </a:t>
            </a:r>
          </a:p>
          <a:p>
            <a:pPr marL="857250" lvl="1" indent="-457200"/>
            <a:r>
              <a:rPr lang="sv-SE" dirty="0"/>
              <a:t>RIV avtalet</a:t>
            </a:r>
          </a:p>
          <a:p>
            <a:pPr marL="1257300" lvl="2" indent="-457200"/>
            <a:r>
              <a:rPr lang="sv-SE" dirty="0"/>
              <a:t>Konstruktion</a:t>
            </a:r>
          </a:p>
          <a:p>
            <a:pPr marL="1257300" lvl="2" indent="-457200"/>
            <a:r>
              <a:rPr lang="sv-SE" dirty="0"/>
              <a:t>Märkning</a:t>
            </a:r>
          </a:p>
          <a:p>
            <a:pPr marL="1257300" lvl="2" indent="-457200"/>
            <a:r>
              <a:rPr lang="sv-SE" dirty="0"/>
              <a:t>Vagnsnummer</a:t>
            </a:r>
          </a:p>
          <a:p>
            <a:pPr marL="1714500" lvl="3" indent="-457200"/>
            <a:r>
              <a:rPr lang="sv-SE" dirty="0"/>
              <a:t>Vagnstyp</a:t>
            </a:r>
          </a:p>
          <a:p>
            <a:pPr marL="1714500" lvl="3" indent="-457200"/>
            <a:r>
              <a:rPr lang="sv-SE" dirty="0"/>
              <a:t>K alt O – Öppenvagn</a:t>
            </a:r>
          </a:p>
          <a:p>
            <a:pPr marL="1714500" lvl="3" indent="-457200"/>
            <a:r>
              <a:rPr lang="sv-SE" dirty="0"/>
              <a:t>H – Slutna vagnar med helt öppningsbara sidor</a:t>
            </a:r>
          </a:p>
          <a:p>
            <a:pPr marL="1714500" lvl="3" indent="-457200"/>
            <a:r>
              <a:rPr lang="sv-SE" dirty="0"/>
              <a:t>Q - Cisternvagn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357" y="4645153"/>
            <a:ext cx="4220064" cy="16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7" r="7886" b="25219"/>
          <a:stretch/>
        </p:blipFill>
        <p:spPr bwMode="auto">
          <a:xfrm>
            <a:off x="3709900" y="428368"/>
            <a:ext cx="8000677" cy="600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68AF9D9E-D9CB-4F43-B898-1A8D43F4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54263" cy="3517064"/>
          </a:xfrm>
        </p:spPr>
        <p:txBody>
          <a:bodyPr>
            <a:normAutofit/>
          </a:bodyPr>
          <a:lstStyle/>
          <a:p>
            <a:r>
              <a:rPr lang="sv-SE" dirty="0"/>
              <a:t>Farligt gods Järnväg - RID</a:t>
            </a:r>
          </a:p>
        </p:txBody>
      </p:sp>
    </p:spTree>
    <p:extLst>
      <p:ext uri="{BB962C8B-B14F-4D97-AF65-F5344CB8AC3E}">
        <p14:creationId xmlns:p14="http://schemas.microsoft.com/office/powerpoint/2010/main" val="256455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Sri Lanka navy rescue crew following chemical fire on cargo ship - BBC News">
            <a:hlinkClick r:id="" action="ppaction://media"/>
            <a:extLst>
              <a:ext uri="{FF2B5EF4-FFF2-40B4-BE49-F238E27FC236}">
                <a16:creationId xmlns:a16="http://schemas.microsoft.com/office/drawing/2014/main" id="{8B6D41F2-FDF3-4FA4-A36B-0D48C79E6F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51708" y="1014340"/>
            <a:ext cx="9649692" cy="5452443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57B18F01-5148-4928-A055-E4E02E372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34132"/>
            <a:ext cx="10515600" cy="1325563"/>
          </a:xfrm>
        </p:spPr>
        <p:txBody>
          <a:bodyPr/>
          <a:lstStyle/>
          <a:p>
            <a:r>
              <a:rPr lang="sv-SE" dirty="0"/>
              <a:t>X-Press Pearl</a:t>
            </a:r>
          </a:p>
        </p:txBody>
      </p:sp>
    </p:spTree>
    <p:extLst>
      <p:ext uri="{BB962C8B-B14F-4D97-AF65-F5344CB8AC3E}">
        <p14:creationId xmlns:p14="http://schemas.microsoft.com/office/powerpoint/2010/main" val="28308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Disaster feared as fire-hit cargo ship sinks off Sri Lanka coast">
            <a:hlinkClick r:id="" action="ppaction://media"/>
            <a:extLst>
              <a:ext uri="{FF2B5EF4-FFF2-40B4-BE49-F238E27FC236}">
                <a16:creationId xmlns:a16="http://schemas.microsoft.com/office/drawing/2014/main" id="{608B182C-3D26-4899-9431-A22957FCD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34291" y="352668"/>
            <a:ext cx="10806545" cy="61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Bestämmelser på sjö</a:t>
            </a:r>
          </a:p>
          <a:p>
            <a:pPr lvl="1"/>
            <a:r>
              <a:rPr lang="sv-SE" dirty="0"/>
              <a:t>IMDG- koden International </a:t>
            </a:r>
            <a:r>
              <a:rPr lang="sv-SE" dirty="0" err="1"/>
              <a:t>Maritime</a:t>
            </a:r>
            <a:r>
              <a:rPr lang="sv-SE" dirty="0"/>
              <a:t>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</a:t>
            </a:r>
            <a:r>
              <a:rPr lang="sv-SE" dirty="0" err="1"/>
              <a:t>Code</a:t>
            </a:r>
            <a:endParaRPr lang="sv-SE" dirty="0"/>
          </a:p>
          <a:p>
            <a:pPr lvl="2"/>
            <a:r>
              <a:rPr lang="sv-SE" dirty="0"/>
              <a:t>FN</a:t>
            </a:r>
          </a:p>
          <a:p>
            <a:pPr lvl="3"/>
            <a:r>
              <a:rPr lang="sv-SE" dirty="0"/>
              <a:t>IMO International </a:t>
            </a:r>
            <a:r>
              <a:rPr lang="sv-SE" dirty="0" err="1"/>
              <a:t>Maritime</a:t>
            </a:r>
            <a:r>
              <a:rPr lang="sv-SE" dirty="0"/>
              <a:t> </a:t>
            </a:r>
            <a:r>
              <a:rPr lang="sv-SE" dirty="0" err="1"/>
              <a:t>Organization</a:t>
            </a:r>
            <a:endParaRPr lang="sv-SE" dirty="0"/>
          </a:p>
          <a:p>
            <a:pPr lvl="2"/>
            <a:r>
              <a:rPr lang="sv-SE" dirty="0"/>
              <a:t>Konventioner</a:t>
            </a:r>
          </a:p>
          <a:p>
            <a:pPr lvl="3"/>
            <a:r>
              <a:rPr lang="sv-SE" dirty="0"/>
              <a:t>SOLAS International Convention for the </a:t>
            </a:r>
            <a:r>
              <a:rPr lang="sv-SE" dirty="0" err="1"/>
              <a:t>Safety</a:t>
            </a:r>
            <a:r>
              <a:rPr lang="sv-SE" dirty="0"/>
              <a:t> of Lite at Sea</a:t>
            </a:r>
          </a:p>
          <a:p>
            <a:pPr lvl="4"/>
            <a:r>
              <a:rPr lang="sv-SE" dirty="0"/>
              <a:t>VGM</a:t>
            </a:r>
          </a:p>
          <a:p>
            <a:pPr lvl="3"/>
            <a:r>
              <a:rPr lang="sv-SE" dirty="0"/>
              <a:t>MARPOL International Convention for the Prevention </a:t>
            </a:r>
            <a:r>
              <a:rPr lang="sv-SE" dirty="0" err="1"/>
              <a:t>of</a:t>
            </a:r>
            <a:r>
              <a:rPr lang="sv-SE" dirty="0"/>
              <a:t> Pollution from Ships</a:t>
            </a:r>
          </a:p>
          <a:p>
            <a:pPr lvl="2"/>
            <a:r>
              <a:rPr lang="sv-SE" dirty="0"/>
              <a:t>Nationella och Internationella sjötransporter</a:t>
            </a:r>
          </a:p>
          <a:p>
            <a:pPr lvl="2"/>
            <a:r>
              <a:rPr lang="sv-SE" dirty="0"/>
              <a:t>Transportstyrelsen</a:t>
            </a:r>
          </a:p>
          <a:p>
            <a:pPr lvl="2"/>
            <a:r>
              <a:rPr lang="sv-SE" dirty="0"/>
              <a:t>Uppdateras vartannat år</a:t>
            </a:r>
          </a:p>
          <a:p>
            <a:pPr lvl="2"/>
            <a:endParaRPr lang="sv-SE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4"/>
          <a:stretch/>
        </p:blipFill>
        <p:spPr bwMode="auto">
          <a:xfrm>
            <a:off x="8112224" y="5318761"/>
            <a:ext cx="2270968" cy="132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81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8DD2216-AFD8-4FF2-7A58-AED98EFA3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https://www.expressen.se/gt/e6an-helt-avstangd-vagen-smalte-bort-9/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3342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Dokumentation</a:t>
            </a:r>
          </a:p>
          <a:p>
            <a:r>
              <a:rPr lang="sv-SE" dirty="0"/>
              <a:t>Godsdeklaration</a:t>
            </a:r>
          </a:p>
          <a:p>
            <a:pPr lvl="1"/>
            <a:r>
              <a:rPr lang="sv-SE" dirty="0"/>
              <a:t>Avsändarens ansvar</a:t>
            </a:r>
          </a:p>
          <a:p>
            <a:pPr lvl="1"/>
            <a:r>
              <a:rPr lang="sv-SE" dirty="0"/>
              <a:t>Informera om faror</a:t>
            </a:r>
          </a:p>
          <a:p>
            <a:pPr lvl="1"/>
            <a:r>
              <a:rPr lang="sv-SE" dirty="0"/>
              <a:t>Engelska</a:t>
            </a:r>
          </a:p>
          <a:p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</a:t>
            </a:r>
            <a:r>
              <a:rPr lang="sv-SE" dirty="0" err="1"/>
              <a:t>declaration</a:t>
            </a:r>
            <a:endParaRPr lang="sv-SE" dirty="0"/>
          </a:p>
          <a:p>
            <a:pPr lvl="1"/>
            <a:r>
              <a:rPr lang="sv-SE" dirty="0"/>
              <a:t>Befälhaven godkänner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909EAF8-E0B9-4751-B7BB-18C04127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969" y="1545172"/>
            <a:ext cx="2664183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3504" y="1389888"/>
            <a:ext cx="10750296" cy="4787075"/>
          </a:xfrm>
        </p:spPr>
        <p:txBody>
          <a:bodyPr>
            <a:normAutofit fontScale="77500" lnSpcReduction="20000"/>
          </a:bodyPr>
          <a:lstStyle/>
          <a:p>
            <a:r>
              <a:rPr lang="sv-SE" dirty="0"/>
              <a:t>Godsdeklarationens innehåll i nedan ordning</a:t>
            </a:r>
          </a:p>
          <a:p>
            <a:pPr lvl="1"/>
            <a:r>
              <a:rPr lang="sv-SE" dirty="0"/>
              <a:t>Grundläggande beskrivning av det farliga godset</a:t>
            </a:r>
          </a:p>
          <a:p>
            <a:pPr lvl="1"/>
            <a:r>
              <a:rPr lang="sv-SE" dirty="0"/>
              <a:t>UN nummer</a:t>
            </a:r>
          </a:p>
          <a:p>
            <a:pPr lvl="1"/>
            <a:r>
              <a:rPr lang="sv-SE" dirty="0"/>
              <a:t>Officiell transportbenämning</a:t>
            </a:r>
          </a:p>
          <a:p>
            <a:pPr lvl="1"/>
            <a:r>
              <a:rPr lang="sv-SE" dirty="0"/>
              <a:t>Klass och sekundär fara</a:t>
            </a:r>
          </a:p>
          <a:p>
            <a:pPr lvl="1"/>
            <a:r>
              <a:rPr lang="sv-SE" dirty="0"/>
              <a:t>Förpackningsgrupp</a:t>
            </a:r>
          </a:p>
          <a:p>
            <a:pPr lvl="1"/>
            <a:r>
              <a:rPr lang="sv-SE" dirty="0"/>
              <a:t>Tilläggsuppgifter</a:t>
            </a:r>
          </a:p>
          <a:p>
            <a:pPr lvl="2"/>
            <a:r>
              <a:rPr lang="sv-SE" dirty="0"/>
              <a:t>Antal kolli</a:t>
            </a:r>
          </a:p>
          <a:p>
            <a:pPr lvl="2"/>
            <a:r>
              <a:rPr lang="sv-SE" dirty="0"/>
              <a:t>Totala mängden av farligt gods, volym och vikt</a:t>
            </a:r>
          </a:p>
          <a:p>
            <a:pPr lvl="2"/>
            <a:r>
              <a:rPr lang="sv-SE" dirty="0"/>
              <a:t>Avsändarens namn och adress</a:t>
            </a:r>
          </a:p>
          <a:p>
            <a:pPr lvl="2"/>
            <a:r>
              <a:rPr lang="sv-SE" dirty="0"/>
              <a:t>Datum</a:t>
            </a:r>
          </a:p>
          <a:p>
            <a:pPr lvl="2"/>
            <a:r>
              <a:rPr lang="sv-SE" dirty="0"/>
              <a:t>Flampunkt, om den är lägre än 60C</a:t>
            </a:r>
          </a:p>
          <a:p>
            <a:pPr lvl="2"/>
            <a:r>
              <a:rPr lang="sv-SE" dirty="0"/>
              <a:t>Marine </a:t>
            </a:r>
            <a:r>
              <a:rPr lang="sv-SE" dirty="0" err="1"/>
              <a:t>Pollutant</a:t>
            </a:r>
            <a:r>
              <a:rPr lang="sv-SE" dirty="0"/>
              <a:t> , om godset är vattenförorenanade</a:t>
            </a:r>
          </a:p>
          <a:p>
            <a:pPr lvl="2"/>
            <a:r>
              <a:rPr lang="sv-SE" dirty="0" err="1"/>
              <a:t>Limited</a:t>
            </a:r>
            <a:r>
              <a:rPr lang="sv-SE" dirty="0"/>
              <a:t> </a:t>
            </a:r>
            <a:r>
              <a:rPr lang="sv-SE" dirty="0" err="1"/>
              <a:t>Quantity</a:t>
            </a:r>
            <a:endParaRPr lang="sv-SE" dirty="0"/>
          </a:p>
          <a:p>
            <a:pPr lvl="2"/>
            <a:r>
              <a:rPr lang="sv-SE" dirty="0"/>
              <a:t>Reducerad Mängd</a:t>
            </a:r>
          </a:p>
          <a:p>
            <a:pPr lvl="1"/>
            <a:r>
              <a:rPr lang="sv-SE" dirty="0"/>
              <a:t>Avsändarens intygande</a:t>
            </a:r>
          </a:p>
          <a:p>
            <a:pPr lvl="2"/>
            <a:r>
              <a:rPr lang="sv-SE" dirty="0"/>
              <a:t>Rätt packat</a:t>
            </a:r>
          </a:p>
          <a:p>
            <a:pPr lvl="2"/>
            <a:r>
              <a:rPr lang="sv-SE" dirty="0"/>
              <a:t>Rätt märkt</a:t>
            </a:r>
          </a:p>
          <a:p>
            <a:pPr lvl="2"/>
            <a:r>
              <a:rPr lang="sv-SE" dirty="0"/>
              <a:t>Rätt etiketter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A8F67E7-3ADF-4D6D-AAA2-05C4A87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165" y="2020702"/>
            <a:ext cx="3450635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71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3E6CE245-C77A-30AA-D51A-96589785F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4" t="10555" r="24271" b="39630"/>
          <a:stretch/>
        </p:blipFill>
        <p:spPr>
          <a:xfrm>
            <a:off x="0" y="12700"/>
            <a:ext cx="6477000" cy="34163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37087FFE-3BB4-FE42-6569-A1B816E9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5" t="17778" r="23751" b="15370"/>
          <a:stretch/>
        </p:blipFill>
        <p:spPr>
          <a:xfrm>
            <a:off x="5969000" y="2530288"/>
            <a:ext cx="6096000" cy="43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Begränsad kvantitet – </a:t>
            </a:r>
            <a:r>
              <a:rPr lang="sv-SE" dirty="0" err="1"/>
              <a:t>Limited</a:t>
            </a:r>
            <a:r>
              <a:rPr lang="sv-SE" dirty="0"/>
              <a:t> </a:t>
            </a:r>
            <a:r>
              <a:rPr lang="sv-SE" dirty="0" err="1"/>
              <a:t>Quantity</a:t>
            </a:r>
            <a:r>
              <a:rPr lang="sv-SE" dirty="0"/>
              <a:t> LQ</a:t>
            </a:r>
          </a:p>
          <a:p>
            <a:pPr marL="857250" lvl="1" indent="-457200"/>
            <a:r>
              <a:rPr lang="sv-SE" dirty="0"/>
              <a:t>Max vikt/volym per innerförpackning</a:t>
            </a:r>
          </a:p>
          <a:p>
            <a:pPr marL="857250" lvl="1" indent="-457200"/>
            <a:r>
              <a:rPr lang="sv-SE" dirty="0"/>
              <a:t>Max vikt/volym per kolli</a:t>
            </a:r>
          </a:p>
          <a:p>
            <a:pPr marL="857250" lvl="1" indent="-457200"/>
            <a:r>
              <a:rPr lang="sv-SE" dirty="0"/>
              <a:t>Variera beroende på UN nummer</a:t>
            </a:r>
          </a:p>
          <a:p>
            <a:pPr marL="857250" lvl="1" indent="-457200"/>
            <a:r>
              <a:rPr lang="sv-SE" dirty="0"/>
              <a:t>30 kg högsta tillåtna bruttovikt per förpackning</a:t>
            </a:r>
          </a:p>
          <a:p>
            <a:pPr marL="800100" lvl="2" indent="0">
              <a:buNone/>
            </a:pPr>
            <a:r>
              <a:rPr lang="sv-SE" dirty="0"/>
              <a:t>Alt 20kg för krympfilmande brickor</a:t>
            </a:r>
          </a:p>
          <a:p>
            <a:pPr marL="857250" lvl="1" indent="-457200"/>
            <a:r>
              <a:rPr lang="sv-SE" dirty="0"/>
              <a:t>Farligt godsdeklaration behövs ej</a:t>
            </a:r>
          </a:p>
          <a:p>
            <a:pPr marL="800100" lvl="2" indent="0">
              <a:buNone/>
            </a:pPr>
            <a:r>
              <a:rPr lang="sv-SE" dirty="0"/>
              <a:t>Behövs om sändningen ska vidare med sjötransport LQ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/>
          <a:srcRect t="12330"/>
          <a:stretch/>
        </p:blipFill>
        <p:spPr>
          <a:xfrm>
            <a:off x="9173337" y="3730751"/>
            <a:ext cx="2232038" cy="21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03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25676" y="1419224"/>
            <a:ext cx="11336055" cy="46183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dirty="0"/>
              <a:t>Stuvningsintyg – Container </a:t>
            </a:r>
            <a:r>
              <a:rPr lang="sv-SE" dirty="0" err="1"/>
              <a:t>Packing</a:t>
            </a:r>
            <a:r>
              <a:rPr lang="sv-SE" dirty="0"/>
              <a:t> </a:t>
            </a:r>
            <a:r>
              <a:rPr lang="sv-SE" dirty="0" err="1"/>
              <a:t>Certifikate</a:t>
            </a:r>
            <a:r>
              <a:rPr lang="sv-SE" dirty="0"/>
              <a:t> / </a:t>
            </a:r>
            <a:r>
              <a:rPr lang="sv-SE" dirty="0" err="1"/>
              <a:t>Vehicle</a:t>
            </a:r>
            <a:r>
              <a:rPr lang="sv-SE" dirty="0"/>
              <a:t> </a:t>
            </a:r>
            <a:r>
              <a:rPr lang="sv-SE" dirty="0" err="1"/>
              <a:t>Packing</a:t>
            </a:r>
            <a:r>
              <a:rPr lang="sv-SE" dirty="0"/>
              <a:t> </a:t>
            </a:r>
            <a:r>
              <a:rPr lang="sv-SE" dirty="0" err="1"/>
              <a:t>Declaration</a:t>
            </a:r>
            <a:endParaRPr lang="sv-SE" dirty="0"/>
          </a:p>
          <a:p>
            <a:pPr marL="857250" lvl="1" indent="-457200"/>
            <a:r>
              <a:rPr lang="sv-SE" dirty="0"/>
              <a:t>Transportören</a:t>
            </a:r>
          </a:p>
          <a:p>
            <a:pPr marL="857250" lvl="1" indent="-457200"/>
            <a:r>
              <a:rPr lang="sv-SE" dirty="0"/>
              <a:t>Godsterminalen</a:t>
            </a:r>
          </a:p>
          <a:p>
            <a:pPr marL="857250" lvl="1" indent="-457200"/>
            <a:r>
              <a:rPr lang="sv-SE" dirty="0"/>
              <a:t>Kompletterar godsdeklarationen</a:t>
            </a:r>
          </a:p>
          <a:p>
            <a:pPr marL="857250" lvl="1" indent="-457200"/>
            <a:r>
              <a:rPr lang="sv-SE" dirty="0"/>
              <a:t>Intygar lastbärarens motsvara IMDG-koden</a:t>
            </a:r>
          </a:p>
          <a:p>
            <a:pPr marL="857250" lvl="1" indent="-457200"/>
            <a:r>
              <a:rPr lang="sv-SE" dirty="0"/>
              <a:t>Underskrift av den som lastat</a:t>
            </a:r>
          </a:p>
          <a:p>
            <a:pPr marL="1257300" lvl="2" indent="-457200"/>
            <a:r>
              <a:rPr lang="sv-SE" dirty="0"/>
              <a:t>Lastbärarens kondition</a:t>
            </a:r>
          </a:p>
          <a:p>
            <a:pPr marL="1257300" lvl="2" indent="-457200"/>
            <a:r>
              <a:rPr lang="sv-SE" dirty="0"/>
              <a:t>Separation av kolli</a:t>
            </a:r>
          </a:p>
          <a:p>
            <a:pPr marL="1257300" lvl="2" indent="-457200"/>
            <a:r>
              <a:rPr lang="sv-SE" dirty="0"/>
              <a:t>Kontroll av kolli</a:t>
            </a:r>
          </a:p>
          <a:p>
            <a:pPr marL="1257300" lvl="2" indent="-457200"/>
            <a:r>
              <a:rPr lang="sv-SE" dirty="0"/>
              <a:t>Fat har stuvats upprätt</a:t>
            </a:r>
          </a:p>
          <a:p>
            <a:pPr marL="1257300" lvl="2" indent="-457200"/>
            <a:r>
              <a:rPr lang="sv-SE" dirty="0"/>
              <a:t>Lastsäkring</a:t>
            </a:r>
          </a:p>
          <a:p>
            <a:pPr marL="1257300" lvl="2" indent="-457200"/>
            <a:r>
              <a:rPr lang="sv-SE" dirty="0"/>
              <a:t>Lastbärarens konstruktion</a:t>
            </a:r>
          </a:p>
          <a:p>
            <a:pPr marL="1257300" lvl="2" indent="-457200"/>
            <a:r>
              <a:rPr lang="sv-SE" dirty="0"/>
              <a:t>Etiketter och märkning</a:t>
            </a:r>
          </a:p>
          <a:p>
            <a:pPr marL="1257300" lvl="2" indent="-457200"/>
            <a:r>
              <a:rPr lang="sv-SE" dirty="0"/>
              <a:t>Storetiketter på lastbäraren</a:t>
            </a:r>
          </a:p>
          <a:p>
            <a:pPr marL="1257300" lvl="2" indent="-457200"/>
            <a:r>
              <a:rPr lang="sv-SE" dirty="0"/>
              <a:t>Godsdeklarationer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6F56E0E-A802-0B7B-7D5A-055839116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6" t="20694" r="26459" b="8430"/>
          <a:stretch/>
        </p:blipFill>
        <p:spPr>
          <a:xfrm>
            <a:off x="6197600" y="2096084"/>
            <a:ext cx="5778500" cy="43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5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5209" y="698742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Dangerous goods - IMDG Sea transport Separation requirements ships</a:t>
            </a:r>
            <a:endParaRPr lang="sv-SE" dirty="0"/>
          </a:p>
        </p:txBody>
      </p:sp>
      <p:pic>
        <p:nvPicPr>
          <p:cNvPr id="3" name="Platshållare för innehåll 2">
            <a:extLst>
              <a:ext uri="{FF2B5EF4-FFF2-40B4-BE49-F238E27FC236}">
                <a16:creationId xmlns:a16="http://schemas.microsoft.com/office/drawing/2014/main" id="{20C81FE9-9B9D-4B28-B91D-18FCBDDD8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0824" r="26383"/>
          <a:stretch/>
        </p:blipFill>
        <p:spPr>
          <a:xfrm>
            <a:off x="77118" y="5174814"/>
            <a:ext cx="6323681" cy="1604797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4"/>
          <a:stretch/>
        </p:blipFill>
        <p:spPr bwMode="auto">
          <a:xfrm>
            <a:off x="4618176" y="0"/>
            <a:ext cx="7378615" cy="577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52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96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Separering av farligt gods ombord på fartyg</a:t>
            </a:r>
          </a:p>
          <a:p>
            <a:pPr marL="857250" lvl="1" indent="-457200"/>
            <a:r>
              <a:rPr lang="sv-SE" dirty="0"/>
              <a:t>IMDG-koden, farligt godslistan, kolumn 16</a:t>
            </a:r>
          </a:p>
          <a:p>
            <a:pPr marL="857250" lvl="1" indent="-457200"/>
            <a:r>
              <a:rPr lang="sv-SE" dirty="0"/>
              <a:t>Separationstermer</a:t>
            </a:r>
          </a:p>
          <a:p>
            <a:pPr marL="1257300" lvl="2" indent="-457200">
              <a:buFont typeface="+mj-lt"/>
              <a:buAutoNum type="arabicPeriod"/>
            </a:pPr>
            <a:r>
              <a:rPr lang="sv-SE" dirty="0"/>
              <a:t>På avstånd</a:t>
            </a:r>
          </a:p>
          <a:p>
            <a:pPr marL="1257300" lvl="2" indent="-457200">
              <a:buFont typeface="+mj-lt"/>
              <a:buAutoNum type="arabicPeriod"/>
            </a:pPr>
            <a:r>
              <a:rPr lang="sv-SE" dirty="0"/>
              <a:t>Skilt från</a:t>
            </a:r>
          </a:p>
          <a:p>
            <a:pPr marL="1257300" lvl="2" indent="-457200">
              <a:buFont typeface="+mj-lt"/>
              <a:buAutoNum type="arabicPeriod"/>
            </a:pPr>
            <a:r>
              <a:rPr lang="sv-SE" dirty="0"/>
              <a:t>Skilt genom ett fullständigt utrymme eller lastrum från</a:t>
            </a:r>
          </a:p>
          <a:p>
            <a:pPr marL="1257300" lvl="2" indent="-457200">
              <a:buFont typeface="+mj-lt"/>
              <a:buAutoNum type="arabicPeriod"/>
            </a:pPr>
            <a:r>
              <a:rPr lang="sv-SE" dirty="0"/>
              <a:t>Skilt i </a:t>
            </a:r>
            <a:r>
              <a:rPr lang="sv-SE" dirty="0" err="1"/>
              <a:t>längsled</a:t>
            </a:r>
            <a:r>
              <a:rPr lang="sv-SE" dirty="0"/>
              <a:t> genom mellanliggande fullständigt utrymme eller lastrum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E79F290-7D62-447F-B6F1-C04DDE48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8" y="1311672"/>
            <a:ext cx="2904552" cy="2896394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423FD1A7-988D-4BB8-A2F4-B1B3C76B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Sjö - IMDG</a:t>
            </a:r>
          </a:p>
        </p:txBody>
      </p:sp>
    </p:spTree>
    <p:extLst>
      <p:ext uri="{BB962C8B-B14F-4D97-AF65-F5344CB8AC3E}">
        <p14:creationId xmlns:p14="http://schemas.microsoft.com/office/powerpoint/2010/main" val="346475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62718877-730F-4441-9A56-509DFFA7D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261" y="3157455"/>
            <a:ext cx="5043630" cy="345609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D2971B1-CFC2-447E-B77B-2BC2B30C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110" y="3157455"/>
            <a:ext cx="5209941" cy="3455233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F286CFF8-53D8-4C6C-B2A9-45471348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AC577E6-924E-4ABF-BBC6-29FF57AF7994}"/>
              </a:ext>
            </a:extLst>
          </p:cNvPr>
          <p:cNvSpPr/>
          <p:nvPr/>
        </p:nvSpPr>
        <p:spPr>
          <a:xfrm>
            <a:off x="838200" y="2054309"/>
            <a:ext cx="4986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5"/>
              </a:rPr>
              <a:t>https://www.youtube.com/watch?v=v5KmiKy4m38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840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MSC Flaminia - Fairmount Expedition Firefighting">
            <a:hlinkClick r:id="" action="ppaction://media"/>
            <a:extLst>
              <a:ext uri="{FF2B5EF4-FFF2-40B4-BE49-F238E27FC236}">
                <a16:creationId xmlns:a16="http://schemas.microsoft.com/office/drawing/2014/main" id="{4925A4FC-6F70-75EC-8C72-6B090A0EEA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1570" y="380591"/>
            <a:ext cx="10699845" cy="60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sz="4000" b="1" dirty="0"/>
              <a:t>Östersjöavtalet</a:t>
            </a:r>
          </a:p>
          <a:p>
            <a:pPr marL="0" indent="0">
              <a:buNone/>
            </a:pPr>
            <a:r>
              <a:rPr lang="sv-SE" dirty="0"/>
              <a:t>Memorandum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Understanding</a:t>
            </a:r>
            <a:r>
              <a:rPr lang="sv-SE" dirty="0"/>
              <a:t> on the Transport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in the Baltics</a:t>
            </a:r>
          </a:p>
          <a:p>
            <a:pPr marL="857250" lvl="1" indent="-457200"/>
            <a:r>
              <a:rPr lang="sv-SE" dirty="0"/>
              <a:t>Alternativ till IMDG-koden</a:t>
            </a:r>
          </a:p>
          <a:p>
            <a:pPr marL="857250" lvl="1" indent="-457200"/>
            <a:r>
              <a:rPr lang="sv-SE" dirty="0"/>
              <a:t>RO-RO fartyg</a:t>
            </a:r>
          </a:p>
          <a:p>
            <a:pPr marL="857250" lvl="1" indent="-457200"/>
            <a:r>
              <a:rPr lang="sv-SE" dirty="0"/>
              <a:t>Separationsbestämmelser enligt IMDG-koden</a:t>
            </a:r>
          </a:p>
          <a:p>
            <a:pPr marL="857250" lvl="1" indent="-457200"/>
            <a:r>
              <a:rPr lang="sv-SE" dirty="0"/>
              <a:t>Storetikett</a:t>
            </a:r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11915" r="8912" b="7449"/>
          <a:stretch/>
        </p:blipFill>
        <p:spPr bwMode="auto">
          <a:xfrm>
            <a:off x="7968208" y="4755834"/>
            <a:ext cx="2232248" cy="195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88AD927-F8D3-4ACF-9D49-BBA6B899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Sjö - IMDG</a:t>
            </a:r>
          </a:p>
        </p:txBody>
      </p:sp>
    </p:spTree>
    <p:extLst>
      <p:ext uri="{BB962C8B-B14F-4D97-AF65-F5344CB8AC3E}">
        <p14:creationId xmlns:p14="http://schemas.microsoft.com/office/powerpoint/2010/main" val="121496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Väg - ADR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Transportkort/Skriftliga instruktioner</a:t>
            </a:r>
          </a:p>
          <a:p>
            <a:pPr marL="0" indent="0">
              <a:buNone/>
            </a:pPr>
            <a:r>
              <a:rPr lang="sv-SE" dirty="0"/>
              <a:t>Utrustning i fordon</a:t>
            </a:r>
          </a:p>
          <a:p>
            <a:pPr marL="857250" lvl="1" indent="-457200"/>
            <a:r>
              <a:rPr lang="sv-SE" dirty="0"/>
              <a:t>Stoppkloss</a:t>
            </a:r>
          </a:p>
          <a:p>
            <a:pPr marL="857250" lvl="1" indent="-457200"/>
            <a:r>
              <a:rPr lang="sv-SE" dirty="0"/>
              <a:t>Varningsanordning</a:t>
            </a:r>
          </a:p>
          <a:p>
            <a:pPr marL="857250" lvl="1" indent="-457200"/>
            <a:r>
              <a:rPr lang="sv-SE" dirty="0"/>
              <a:t>Ögonsköljning</a:t>
            </a:r>
          </a:p>
          <a:p>
            <a:pPr marL="857250" lvl="1" indent="-457200"/>
            <a:r>
              <a:rPr lang="sv-SE" dirty="0"/>
              <a:t>Brandsläckare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78" y="2442525"/>
            <a:ext cx="3417168" cy="280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920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Östersjöavtalen</a:t>
            </a:r>
          </a:p>
          <a:p>
            <a:pPr marL="457200" indent="-457200"/>
            <a:r>
              <a:rPr lang="sv-SE" dirty="0"/>
              <a:t>Regelverket för vägtransporter </a:t>
            </a:r>
          </a:p>
          <a:p>
            <a:pPr marL="857250" lvl="1" indent="-457200"/>
            <a:r>
              <a:rPr lang="sv-SE" dirty="0"/>
              <a:t>Lättnader</a:t>
            </a:r>
          </a:p>
          <a:p>
            <a:pPr marL="1257300" lvl="2" indent="-457200"/>
            <a:r>
              <a:rPr lang="sv-SE" dirty="0"/>
              <a:t>Dokumentation enligt ADR </a:t>
            </a:r>
          </a:p>
          <a:p>
            <a:pPr marL="1257300" lvl="2" indent="-457200"/>
            <a:r>
              <a:rPr lang="sv-SE" dirty="0"/>
              <a:t>Godsdeklaration </a:t>
            </a:r>
            <a:r>
              <a:rPr lang="sv-SE" dirty="0" err="1"/>
              <a:t>enl</a:t>
            </a:r>
            <a:r>
              <a:rPr lang="sv-SE" dirty="0"/>
              <a:t> ADR </a:t>
            </a:r>
          </a:p>
          <a:p>
            <a:pPr marL="1714500" lvl="3" indent="-457200"/>
            <a:r>
              <a:rPr lang="sv-SE" dirty="0"/>
              <a:t>Kompletteras tex Marine </a:t>
            </a:r>
            <a:r>
              <a:rPr lang="sv-SE" dirty="0" err="1"/>
              <a:t>Pollutant</a:t>
            </a:r>
            <a:endParaRPr lang="sv-SE" dirty="0"/>
          </a:p>
          <a:p>
            <a:pPr marL="1257300" lvl="2" indent="-457200"/>
            <a:r>
              <a:rPr lang="sv-SE" dirty="0"/>
              <a:t>LQ</a:t>
            </a:r>
          </a:p>
          <a:p>
            <a:pPr marL="1714500" lvl="3" indent="-457200"/>
            <a:r>
              <a:rPr lang="sv-SE" dirty="0"/>
              <a:t>ADR dokumentation</a:t>
            </a:r>
          </a:p>
          <a:p>
            <a:pPr marL="1714500" lvl="3" indent="-457200"/>
            <a:r>
              <a:rPr lang="sv-SE" dirty="0"/>
              <a:t>Information till befälhavaren</a:t>
            </a:r>
          </a:p>
          <a:p>
            <a:endParaRPr lang="sv-S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762567"/>
            <a:ext cx="2303140" cy="247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DC2F5CD-25D3-49EE-8DA3-763B57F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Sjö - IMDG</a:t>
            </a:r>
          </a:p>
        </p:txBody>
      </p:sp>
    </p:spTree>
    <p:extLst>
      <p:ext uri="{BB962C8B-B14F-4D97-AF65-F5344CB8AC3E}">
        <p14:creationId xmlns:p14="http://schemas.microsoft.com/office/powerpoint/2010/main" val="273479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 Farligt gods Flyg - DGR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Bestämmelser flyg</a:t>
            </a:r>
          </a:p>
          <a:p>
            <a:pPr marL="857250" lvl="1" indent="-457200"/>
            <a:r>
              <a:rPr lang="sv-SE" dirty="0"/>
              <a:t>Regelverk</a:t>
            </a:r>
          </a:p>
          <a:p>
            <a:pPr marL="1257300" lvl="2" indent="-457200"/>
            <a:r>
              <a:rPr lang="sv-SE" dirty="0"/>
              <a:t>ICAO – TI </a:t>
            </a:r>
            <a:r>
              <a:rPr lang="sv-SE" dirty="0" err="1"/>
              <a:t>Technical</a:t>
            </a:r>
            <a:r>
              <a:rPr lang="sv-SE" dirty="0"/>
              <a:t> </a:t>
            </a:r>
            <a:r>
              <a:rPr lang="sv-SE" dirty="0" err="1"/>
              <a:t>Instructions</a:t>
            </a:r>
            <a:r>
              <a:rPr lang="sv-SE" dirty="0"/>
              <a:t> for the </a:t>
            </a:r>
            <a:r>
              <a:rPr lang="sv-SE" dirty="0" err="1"/>
              <a:t>Safe</a:t>
            </a:r>
            <a:r>
              <a:rPr lang="sv-SE" dirty="0"/>
              <a:t> Transport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by Air</a:t>
            </a:r>
          </a:p>
          <a:p>
            <a:pPr marL="1714500" lvl="3" indent="-457200"/>
            <a:r>
              <a:rPr lang="sv-SE" dirty="0"/>
              <a:t>Luftfartsverket</a:t>
            </a:r>
          </a:p>
          <a:p>
            <a:pPr marL="1714500" lvl="3" indent="-457200"/>
            <a:r>
              <a:rPr lang="sv-SE" dirty="0"/>
              <a:t>BCL Bestämmelser för Civil Luftfart</a:t>
            </a:r>
          </a:p>
          <a:p>
            <a:pPr marL="1257300" lvl="2" indent="-457200"/>
            <a:r>
              <a:rPr lang="sv-SE" b="1" dirty="0"/>
              <a:t>IATA – DGR </a:t>
            </a:r>
            <a:r>
              <a:rPr lang="sv-SE" b="1" dirty="0" err="1"/>
              <a:t>Dangerous</a:t>
            </a:r>
            <a:r>
              <a:rPr lang="sv-SE" b="1" dirty="0"/>
              <a:t> </a:t>
            </a:r>
            <a:r>
              <a:rPr lang="sv-SE" b="1" dirty="0" err="1"/>
              <a:t>Goods</a:t>
            </a:r>
            <a:r>
              <a:rPr lang="sv-SE" b="1" dirty="0"/>
              <a:t> </a:t>
            </a:r>
            <a:r>
              <a:rPr lang="sv-SE" b="1" dirty="0" err="1"/>
              <a:t>Regulations</a:t>
            </a:r>
            <a:endParaRPr lang="sv-SE" b="1" dirty="0"/>
          </a:p>
          <a:p>
            <a:pPr marL="1714500" lvl="3" indent="-457200"/>
            <a:r>
              <a:rPr lang="sv-SE" dirty="0"/>
              <a:t>Tillägg till ICAO – TI</a:t>
            </a:r>
          </a:p>
          <a:p>
            <a:pPr marL="1714500" lvl="3" indent="-457200"/>
            <a:r>
              <a:rPr lang="sv-SE" dirty="0"/>
              <a:t>10 sektioner</a:t>
            </a:r>
          </a:p>
          <a:p>
            <a:pPr marL="1714500" lvl="3" indent="-457200"/>
            <a:r>
              <a:rPr lang="sv-SE" dirty="0"/>
              <a:t>Appendix  A – I</a:t>
            </a:r>
          </a:p>
          <a:p>
            <a:pPr marL="1257300" lvl="2" indent="-457200"/>
            <a:r>
              <a:rPr lang="sv-SE" dirty="0"/>
              <a:t>Flygbolagets egna regler</a:t>
            </a:r>
          </a:p>
          <a:p>
            <a:pPr marL="1714500" lvl="3" indent="-457200"/>
            <a:r>
              <a:rPr lang="sv-SE" dirty="0"/>
              <a:t>Fler restriktioner</a:t>
            </a:r>
          </a:p>
          <a:p>
            <a:pPr marL="1714500" lvl="3" indent="-457200"/>
            <a:r>
              <a:rPr lang="sv-SE" dirty="0"/>
              <a:t>Kontroll  sändning för sändning</a:t>
            </a:r>
          </a:p>
          <a:p>
            <a:pPr marL="1714500" lvl="3" indent="-457200"/>
            <a:endParaRPr lang="sv-SE" dirty="0"/>
          </a:p>
          <a:p>
            <a:pPr marL="1257300" lvl="2" indent="-457200"/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6A96AB0-404F-4B70-A9F7-CEAC18380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965" y="3198753"/>
            <a:ext cx="3113147" cy="311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87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Flyg - DGR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Ansvar</a:t>
            </a:r>
          </a:p>
          <a:p>
            <a:pPr marL="857250" lvl="1" indent="-457200"/>
            <a:r>
              <a:rPr lang="sv-SE" dirty="0"/>
              <a:t>Avsändaren</a:t>
            </a:r>
          </a:p>
          <a:p>
            <a:pPr marL="1257300" lvl="2" indent="-457200"/>
            <a:r>
              <a:rPr lang="sv-SE" dirty="0"/>
              <a:t>Klassning</a:t>
            </a:r>
          </a:p>
          <a:p>
            <a:pPr marL="1257300" lvl="2" indent="-457200"/>
            <a:r>
              <a:rPr lang="sv-SE" dirty="0"/>
              <a:t>Identifiering</a:t>
            </a:r>
          </a:p>
          <a:p>
            <a:pPr marL="1257300" lvl="2" indent="-457200"/>
            <a:r>
              <a:rPr lang="sv-SE" dirty="0"/>
              <a:t>Packning</a:t>
            </a:r>
          </a:p>
          <a:p>
            <a:pPr marL="1257300" lvl="2" indent="-457200"/>
            <a:r>
              <a:rPr lang="sv-SE" dirty="0"/>
              <a:t>Märkning</a:t>
            </a:r>
          </a:p>
          <a:p>
            <a:pPr marL="1257300" lvl="2" indent="-457200"/>
            <a:r>
              <a:rPr lang="sv-SE" dirty="0"/>
              <a:t>Etikettering</a:t>
            </a:r>
          </a:p>
          <a:p>
            <a:pPr marL="1257300" lvl="2" indent="-457200"/>
            <a:r>
              <a:rPr lang="sv-SE" dirty="0"/>
              <a:t>Dokumentation</a:t>
            </a:r>
          </a:p>
          <a:p>
            <a:pPr marL="1257300" lvl="2" indent="-457200"/>
            <a:r>
              <a:rPr lang="sv-SE" dirty="0"/>
              <a:t>Utbildning av delaktig personal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2A826CC-D714-4865-9194-A977C725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547" y="1825625"/>
            <a:ext cx="2840982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2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Ansvar</a:t>
            </a:r>
          </a:p>
          <a:p>
            <a:pPr marL="857250" lvl="1" indent="-457200"/>
            <a:r>
              <a:rPr lang="sv-SE" dirty="0"/>
              <a:t>Flygbolaget</a:t>
            </a:r>
          </a:p>
          <a:p>
            <a:pPr marL="1257300" lvl="2" indent="-457200"/>
            <a:r>
              <a:rPr lang="sv-SE" dirty="0"/>
              <a:t>Accept av gods via checklista</a:t>
            </a:r>
          </a:p>
          <a:p>
            <a:pPr marL="1257300" lvl="2" indent="-457200"/>
            <a:r>
              <a:rPr lang="sv-SE" dirty="0"/>
              <a:t>Förvaring</a:t>
            </a:r>
          </a:p>
          <a:p>
            <a:pPr marL="1257300" lvl="2" indent="-457200"/>
            <a:r>
              <a:rPr lang="sv-SE" dirty="0"/>
              <a:t>Lastning och separation</a:t>
            </a:r>
          </a:p>
          <a:p>
            <a:pPr marL="1257300" lvl="2" indent="-457200"/>
            <a:r>
              <a:rPr lang="sv-SE" dirty="0"/>
              <a:t>Inspektion</a:t>
            </a:r>
          </a:p>
          <a:p>
            <a:pPr marL="1257300" lvl="2" indent="-457200"/>
            <a:r>
              <a:rPr lang="sv-SE" dirty="0"/>
              <a:t>Information</a:t>
            </a:r>
          </a:p>
          <a:p>
            <a:pPr marL="1257300" lvl="2" indent="-457200"/>
            <a:r>
              <a:rPr lang="sv-SE" dirty="0"/>
              <a:t>Rapportering</a:t>
            </a:r>
          </a:p>
          <a:p>
            <a:pPr marL="1257300" lvl="2" indent="-457200"/>
            <a:r>
              <a:rPr lang="sv-SE" dirty="0"/>
              <a:t>Arkivera transporthandlingar</a:t>
            </a:r>
          </a:p>
          <a:p>
            <a:pPr marL="1257300" lvl="2" indent="-457200"/>
            <a:r>
              <a:rPr lang="sv-SE" dirty="0"/>
              <a:t>Utbildning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F37B207-5E0F-4A4F-A108-D2153641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308" y="2386059"/>
            <a:ext cx="2999492" cy="2810500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88CBC67F-A87C-4763-8DEA-A03F194C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Flyg - DGR</a:t>
            </a:r>
          </a:p>
        </p:txBody>
      </p:sp>
    </p:spTree>
    <p:extLst>
      <p:ext uri="{BB962C8B-B14F-4D97-AF65-F5344CB8AC3E}">
        <p14:creationId xmlns:p14="http://schemas.microsoft.com/office/powerpoint/2010/main" val="718111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Ansvar</a:t>
            </a:r>
          </a:p>
          <a:p>
            <a:pPr lvl="1"/>
            <a:r>
              <a:rPr lang="sv-SE" dirty="0"/>
              <a:t>	Agent/Speditör/Logistikföretag</a:t>
            </a:r>
          </a:p>
          <a:p>
            <a:pPr lvl="2"/>
            <a:r>
              <a:rPr lang="sv-SE" dirty="0"/>
              <a:t>Kontroll </a:t>
            </a:r>
          </a:p>
          <a:p>
            <a:pPr lvl="2"/>
            <a:r>
              <a:rPr lang="sv-SE" dirty="0"/>
              <a:t>Separation</a:t>
            </a:r>
          </a:p>
          <a:p>
            <a:pPr lvl="2"/>
            <a:r>
              <a:rPr lang="sv-SE" dirty="0"/>
              <a:t>Försäkran</a:t>
            </a:r>
          </a:p>
          <a:p>
            <a:pPr lvl="2"/>
            <a:r>
              <a:rPr lang="sv-SE" dirty="0"/>
              <a:t>Kontroll av kolli och dokumentation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65ACE1B-85F3-4CEC-9303-D0430578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08" y="2488788"/>
            <a:ext cx="3054361" cy="2432515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460E722C-1658-4F1A-A40D-9EFA8AC5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Flyg - DGR</a:t>
            </a:r>
          </a:p>
        </p:txBody>
      </p:sp>
    </p:spTree>
    <p:extLst>
      <p:ext uri="{BB962C8B-B14F-4D97-AF65-F5344CB8AC3E}">
        <p14:creationId xmlns:p14="http://schemas.microsoft.com/office/powerpoint/2010/main" val="2684217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Flyg - DGR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dirty="0"/>
              <a:t>Dokumentation</a:t>
            </a:r>
          </a:p>
          <a:p>
            <a:pPr marL="857250" lvl="1" indent="-457200"/>
            <a:r>
              <a:rPr lang="sv-SE" dirty="0"/>
              <a:t>	Sektion 8 IATA – DGR</a:t>
            </a:r>
          </a:p>
          <a:p>
            <a:pPr marL="1257300" lvl="2" indent="-457200"/>
            <a:r>
              <a:rPr lang="sv-SE" dirty="0"/>
              <a:t>DGD </a:t>
            </a:r>
            <a:r>
              <a:rPr lang="sv-SE" dirty="0" err="1"/>
              <a:t>Shippers</a:t>
            </a:r>
            <a:r>
              <a:rPr lang="sv-SE" dirty="0"/>
              <a:t> </a:t>
            </a:r>
            <a:r>
              <a:rPr lang="sv-SE" dirty="0" err="1"/>
              <a:t>Declaration</a:t>
            </a:r>
            <a:r>
              <a:rPr lang="sv-SE" dirty="0"/>
              <a:t> for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endParaRPr lang="sv-SE" dirty="0"/>
          </a:p>
          <a:p>
            <a:pPr marL="1257300" lvl="2" indent="-457200"/>
            <a:r>
              <a:rPr lang="sv-SE" dirty="0"/>
              <a:t>AWB</a:t>
            </a:r>
          </a:p>
          <a:p>
            <a:pPr marL="1257300" lvl="2" indent="-457200"/>
            <a:r>
              <a:rPr lang="sv-SE" dirty="0" err="1"/>
              <a:t>Shippers</a:t>
            </a:r>
            <a:r>
              <a:rPr lang="sv-SE" dirty="0"/>
              <a:t> </a:t>
            </a:r>
            <a:r>
              <a:rPr lang="sv-SE" dirty="0" err="1"/>
              <a:t>declaration</a:t>
            </a:r>
            <a:endParaRPr lang="sv-SE" dirty="0"/>
          </a:p>
          <a:p>
            <a:pPr marL="1714500" lvl="3" indent="-457200"/>
            <a:r>
              <a:rPr lang="sv-SE" dirty="0"/>
              <a:t>Svart &amp; röd</a:t>
            </a:r>
          </a:p>
          <a:p>
            <a:pPr marL="1714500" lvl="3" indent="-457200"/>
            <a:r>
              <a:rPr lang="sv-SE" dirty="0"/>
              <a:t>Engelska</a:t>
            </a:r>
          </a:p>
          <a:p>
            <a:pPr marL="1714500" lvl="3" indent="-457200"/>
            <a:r>
              <a:rPr lang="sv-SE" dirty="0"/>
              <a:t>2 exemplar</a:t>
            </a:r>
          </a:p>
          <a:p>
            <a:pPr marL="1714500" lvl="3" indent="-457200"/>
            <a:r>
              <a:rPr lang="sv-SE" dirty="0"/>
              <a:t>Ändringar ska signeras</a:t>
            </a:r>
          </a:p>
          <a:p>
            <a:pPr marL="1257300" lvl="2" indent="-457200"/>
            <a:r>
              <a:rPr lang="sv-SE" dirty="0"/>
              <a:t>Transport </a:t>
            </a:r>
            <a:r>
              <a:rPr lang="sv-SE" dirty="0" err="1"/>
              <a:t>details</a:t>
            </a:r>
            <a:r>
              <a:rPr lang="sv-SE" dirty="0"/>
              <a:t>/Aircraft Limitations</a:t>
            </a:r>
          </a:p>
          <a:p>
            <a:pPr marL="1714500" lvl="3" indent="-457200"/>
            <a:r>
              <a:rPr lang="sv-SE" dirty="0" err="1"/>
              <a:t>Passenger</a:t>
            </a:r>
            <a:r>
              <a:rPr lang="sv-SE" dirty="0"/>
              <a:t> and </a:t>
            </a:r>
            <a:r>
              <a:rPr lang="sv-SE" dirty="0" err="1"/>
              <a:t>cargo</a:t>
            </a:r>
            <a:r>
              <a:rPr lang="sv-SE" dirty="0"/>
              <a:t> </a:t>
            </a:r>
            <a:r>
              <a:rPr lang="sv-SE" dirty="0" err="1"/>
              <a:t>aircraft</a:t>
            </a:r>
            <a:endParaRPr lang="sv-SE" dirty="0"/>
          </a:p>
          <a:p>
            <a:pPr marL="1714500" lvl="3" indent="-457200"/>
            <a:r>
              <a:rPr lang="sv-SE" dirty="0" err="1"/>
              <a:t>Cargo</a:t>
            </a:r>
            <a:r>
              <a:rPr lang="sv-SE" dirty="0"/>
              <a:t> </a:t>
            </a:r>
            <a:r>
              <a:rPr lang="sv-SE" dirty="0" err="1"/>
              <a:t>aircraft</a:t>
            </a:r>
            <a:r>
              <a:rPr lang="sv-SE" dirty="0"/>
              <a:t> </a:t>
            </a:r>
            <a:r>
              <a:rPr lang="sv-SE" dirty="0" err="1"/>
              <a:t>only</a:t>
            </a:r>
            <a:endParaRPr lang="sv-SE" dirty="0"/>
          </a:p>
          <a:p>
            <a:pPr marL="1714500" lvl="3" indent="-457200"/>
            <a:r>
              <a:rPr lang="sv-SE" dirty="0"/>
              <a:t>Inkorrekt alternativ kryssas över</a:t>
            </a:r>
          </a:p>
          <a:p>
            <a:pPr marL="1714500" lvl="3" indent="-457200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06A597B-02AA-44A7-9024-7BBC82385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6" r="19339"/>
          <a:stretch/>
        </p:blipFill>
        <p:spPr>
          <a:xfrm>
            <a:off x="8057073" y="1825625"/>
            <a:ext cx="3565628" cy="33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63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80"/>
          <a:stretch/>
        </p:blipFill>
        <p:spPr bwMode="auto">
          <a:xfrm>
            <a:off x="2354893" y="0"/>
            <a:ext cx="8322774" cy="625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661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551236" y="145551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Hanteringsetiketter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26" y="1948778"/>
            <a:ext cx="24860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84" y="4318319"/>
            <a:ext cx="20955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243" y="4318319"/>
            <a:ext cx="1473883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83" y="1900860"/>
            <a:ext cx="1975215" cy="186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ruta 3"/>
          <p:cNvSpPr txBox="1"/>
          <p:nvPr/>
        </p:nvSpPr>
        <p:spPr>
          <a:xfrm>
            <a:off x="1445820" y="3840782"/>
            <a:ext cx="259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Klass 9, regler för lastning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7743594" y="3840782"/>
            <a:ext cx="197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Litiumbatterier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2510696" y="6438923"/>
            <a:ext cx="221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Nerkyld flytande gas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6585722" y="6438923"/>
            <a:ext cx="223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Organiska peroxider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35" y="1960660"/>
            <a:ext cx="1992622" cy="181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ruta 8"/>
          <p:cNvSpPr txBox="1"/>
          <p:nvPr/>
        </p:nvSpPr>
        <p:spPr>
          <a:xfrm>
            <a:off x="5047036" y="3890154"/>
            <a:ext cx="199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Endast fraktflyg</a:t>
            </a: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F6F9F287-276A-417F-9E1B-9EDAC5EB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129951"/>
            <a:ext cx="10515600" cy="1325563"/>
          </a:xfrm>
        </p:spPr>
        <p:txBody>
          <a:bodyPr/>
          <a:lstStyle/>
          <a:p>
            <a:r>
              <a:rPr lang="sv-SE" dirty="0"/>
              <a:t>Farligt gods Flyg - DGR</a:t>
            </a:r>
          </a:p>
        </p:txBody>
      </p:sp>
    </p:spTree>
    <p:extLst>
      <p:ext uri="{BB962C8B-B14F-4D97-AF65-F5344CB8AC3E}">
        <p14:creationId xmlns:p14="http://schemas.microsoft.com/office/powerpoint/2010/main" val="3711871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Dry </a:t>
            </a:r>
            <a:r>
              <a:rPr lang="sv-SE" dirty="0" err="1"/>
              <a:t>ice</a:t>
            </a:r>
            <a:r>
              <a:rPr lang="sv-SE" dirty="0"/>
              <a:t> – Kolsyreis – Torr is</a:t>
            </a:r>
          </a:p>
          <a:p>
            <a:pPr marL="857250" lvl="1" indent="-457200"/>
            <a:r>
              <a:rPr lang="sv-SE" dirty="0"/>
              <a:t>Klass 9</a:t>
            </a:r>
          </a:p>
          <a:p>
            <a:pPr marL="857250" lvl="1" indent="-457200"/>
            <a:r>
              <a:rPr lang="sv-SE" dirty="0"/>
              <a:t>UN 1845</a:t>
            </a:r>
          </a:p>
          <a:p>
            <a:pPr marL="857250" lvl="1" indent="-457200"/>
            <a:r>
              <a:rPr lang="sv-SE" dirty="0" err="1"/>
              <a:t>Dry</a:t>
            </a:r>
            <a:r>
              <a:rPr lang="sv-SE" dirty="0"/>
              <a:t> </a:t>
            </a:r>
            <a:r>
              <a:rPr lang="sv-SE" dirty="0" err="1"/>
              <a:t>Ice</a:t>
            </a:r>
            <a:endParaRPr lang="sv-SE" dirty="0"/>
          </a:p>
          <a:p>
            <a:pPr marL="857250" lvl="1" indent="-457200"/>
            <a:r>
              <a:rPr lang="sv-SE" dirty="0"/>
              <a:t>Nettovikt</a:t>
            </a:r>
          </a:p>
          <a:p>
            <a:pPr marL="0" indent="0">
              <a:buNone/>
            </a:pPr>
            <a:r>
              <a:rPr lang="sv-SE" dirty="0"/>
              <a:t>Litiumbatterier</a:t>
            </a:r>
          </a:p>
          <a:p>
            <a:pPr marL="857250" lvl="1" indent="-457200"/>
            <a:r>
              <a:rPr lang="sv-SE" dirty="0"/>
              <a:t>Klass 9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1" y="1602399"/>
            <a:ext cx="26003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708921"/>
            <a:ext cx="17526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1" y="3764224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ubrik 1">
            <a:extLst>
              <a:ext uri="{FF2B5EF4-FFF2-40B4-BE49-F238E27FC236}">
                <a16:creationId xmlns:a16="http://schemas.microsoft.com/office/drawing/2014/main" id="{1B92CAAD-706F-4A6D-AB22-3DFD5A05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Flyg - DGR</a:t>
            </a:r>
          </a:p>
        </p:txBody>
      </p:sp>
    </p:spTree>
    <p:extLst>
      <p:ext uri="{BB962C8B-B14F-4D97-AF65-F5344CB8AC3E}">
        <p14:creationId xmlns:p14="http://schemas.microsoft.com/office/powerpoint/2010/main" val="396376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sv-SE" dirty="0"/>
              <a:t>Besättningsmedlem</a:t>
            </a:r>
          </a:p>
          <a:p>
            <a:pPr marL="857250" lvl="1" indent="-457200"/>
            <a:r>
              <a:rPr lang="sv-SE" dirty="0"/>
              <a:t>Varningsväst</a:t>
            </a:r>
          </a:p>
          <a:p>
            <a:pPr marL="857250" lvl="1" indent="-457200"/>
            <a:r>
              <a:rPr lang="sv-SE" dirty="0"/>
              <a:t>Bärbar ljuskälla</a:t>
            </a:r>
          </a:p>
          <a:p>
            <a:pPr marL="857250" lvl="1" indent="-457200"/>
            <a:r>
              <a:rPr lang="sv-SE" dirty="0"/>
              <a:t>Skyddshandskar</a:t>
            </a:r>
          </a:p>
          <a:p>
            <a:pPr marL="857250" lvl="1" indent="-457200"/>
            <a:r>
              <a:rPr lang="sv-SE" dirty="0"/>
              <a:t>Ögonskydd</a:t>
            </a:r>
          </a:p>
          <a:p>
            <a:pPr marL="400050" indent="-457200"/>
            <a:r>
              <a:rPr lang="sv-SE" dirty="0"/>
              <a:t>Passagerare</a:t>
            </a:r>
          </a:p>
          <a:p>
            <a:pPr marL="857250" lvl="1" indent="-457200"/>
            <a:r>
              <a:rPr lang="sv-SE" dirty="0"/>
              <a:t>Ej tillåtet vid farligt gods transporter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815" y="2663605"/>
            <a:ext cx="3300222" cy="1848124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7DB7723B-B32B-4F67-9A12-A5656431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89636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46760" y="159222"/>
            <a:ext cx="10515600" cy="1325563"/>
          </a:xfrm>
        </p:spPr>
        <p:txBody>
          <a:bodyPr/>
          <a:lstStyle/>
          <a:p>
            <a:r>
              <a:rPr lang="sv-SE" dirty="0"/>
              <a:t>Märkning storetiketter på fordon på väg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7"/>
          <a:stretch/>
        </p:blipFill>
        <p:spPr bwMode="auto">
          <a:xfrm>
            <a:off x="746759" y="1092821"/>
            <a:ext cx="8015071" cy="5651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102" y="3042824"/>
            <a:ext cx="2232248" cy="175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6A4E3F6F-3A54-4F6F-8857-DCBE11AB4D36}"/>
              </a:ext>
            </a:extLst>
          </p:cNvPr>
          <p:cNvSpPr txBox="1"/>
          <p:nvPr/>
        </p:nvSpPr>
        <p:spPr>
          <a:xfrm>
            <a:off x="8770976" y="1672682"/>
            <a:ext cx="3222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/>
              <a:t>ADR - Styckegods</a:t>
            </a:r>
          </a:p>
        </p:txBody>
      </p:sp>
    </p:spTree>
    <p:extLst>
      <p:ext uri="{BB962C8B-B14F-4D97-AF65-F5344CB8AC3E}">
        <p14:creationId xmlns:p14="http://schemas.microsoft.com/office/powerpoint/2010/main" val="271801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53225"/>
            <a:ext cx="10515600" cy="1325563"/>
          </a:xfrm>
        </p:spPr>
        <p:txBody>
          <a:bodyPr/>
          <a:lstStyle/>
          <a:p>
            <a:r>
              <a:rPr lang="sv-SE" dirty="0"/>
              <a:t>Tankfordon Väg - ADR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981200" y="1052737"/>
            <a:ext cx="8229600" cy="5073427"/>
          </a:xfrm>
        </p:spPr>
        <p:txBody>
          <a:bodyPr/>
          <a:lstStyle/>
          <a:p>
            <a:pPr marL="0" indent="0">
              <a:buNone/>
            </a:pPr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920" y="2698596"/>
            <a:ext cx="2748749" cy="207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" y="1043201"/>
            <a:ext cx="6915837" cy="56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4564063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005065"/>
            <a:ext cx="4032448" cy="231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86" y="1844824"/>
            <a:ext cx="4512915" cy="372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75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Märkning av lastbärare</a:t>
            </a:r>
          </a:p>
          <a:p>
            <a:pPr marL="457200" indent="-457200"/>
            <a:r>
              <a:rPr lang="sv-SE" dirty="0"/>
              <a:t>Storetikett</a:t>
            </a:r>
          </a:p>
          <a:p>
            <a:pPr marL="457200" indent="-457200"/>
            <a:r>
              <a:rPr lang="sv-SE" dirty="0"/>
              <a:t>Varning</a:t>
            </a:r>
          </a:p>
          <a:p>
            <a:pPr marL="457200" indent="-457200"/>
            <a:r>
              <a:rPr lang="sv-SE" dirty="0"/>
              <a:t>Primär och sekundär fara</a:t>
            </a:r>
          </a:p>
          <a:p>
            <a:pPr marL="857250" lvl="1" indent="-457200"/>
            <a:r>
              <a:rPr lang="sv-SE" dirty="0"/>
              <a:t>Container, trailer</a:t>
            </a:r>
          </a:p>
          <a:p>
            <a:pPr marL="1257300" lvl="2" indent="-457200"/>
            <a:r>
              <a:rPr lang="sv-SE" dirty="0"/>
              <a:t>Runt om</a:t>
            </a:r>
          </a:p>
          <a:p>
            <a:pPr marL="857250" lvl="1" indent="-457200"/>
            <a:r>
              <a:rPr lang="sv-SE" dirty="0"/>
              <a:t>Tank med flera fack</a:t>
            </a:r>
          </a:p>
          <a:p>
            <a:pPr marL="1257300" lvl="2" indent="-457200"/>
            <a:r>
              <a:rPr lang="sv-SE" dirty="0"/>
              <a:t>Runt om, vardera sidan av fack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5" y="1988841"/>
            <a:ext cx="2319139" cy="348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9676866-385C-4AE1-9B92-81AF0B9D9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341666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628800"/>
            <a:ext cx="3744416" cy="276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D0628152-2D58-48E8-8654-52F3B629C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6" y="3009167"/>
            <a:ext cx="4968671" cy="3097036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B7FF4237-8A09-488F-86AE-C3543DBA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330012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2084</Words>
  <Application>Microsoft Office PowerPoint</Application>
  <PresentationFormat>Widescreen</PresentationFormat>
  <Paragraphs>535</Paragraphs>
  <Slides>38</Slides>
  <Notes>36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Office-tema</vt:lpstr>
      <vt:lpstr>PowerPoint Presentation</vt:lpstr>
      <vt:lpstr>PowerPoint Presentation</vt:lpstr>
      <vt:lpstr>Farligt gods Väg - ADR</vt:lpstr>
      <vt:lpstr>Farligt gods Väg - ADR</vt:lpstr>
      <vt:lpstr>Märkning storetiketter på fordon på väg</vt:lpstr>
      <vt:lpstr>Tankfordon Väg - ADR</vt:lpstr>
      <vt:lpstr>PowerPoint Presentation</vt:lpstr>
      <vt:lpstr>Farligt gods Väg - ADR</vt:lpstr>
      <vt:lpstr>Farligt gods Väg - ADR</vt:lpstr>
      <vt:lpstr>PowerPoint Presentation</vt:lpstr>
      <vt:lpstr>Farligt gods Väg - ADR</vt:lpstr>
      <vt:lpstr>Farligt gods Väg - ADR</vt:lpstr>
      <vt:lpstr>PowerPoint Presentation</vt:lpstr>
      <vt:lpstr>PowerPoint Presentation</vt:lpstr>
      <vt:lpstr>Farligt gods Järnväg - RID</vt:lpstr>
      <vt:lpstr>Farligt gods Järnväg - RID</vt:lpstr>
      <vt:lpstr>X-Press Pearl</vt:lpstr>
      <vt:lpstr>PowerPoint Presentation</vt:lpstr>
      <vt:lpstr>Farligt gods Sjö IMDG</vt:lpstr>
      <vt:lpstr>Farligt gods Sjö - IMDG</vt:lpstr>
      <vt:lpstr>Farligt gods Sjö - IMDG</vt:lpstr>
      <vt:lpstr>PowerPoint Presentation</vt:lpstr>
      <vt:lpstr>Farligt gods Sjö - IMDG</vt:lpstr>
      <vt:lpstr>Farligt gods Sjö - IMDG</vt:lpstr>
      <vt:lpstr>Dangerous goods - IMDG Sea transport Separation requirements ships</vt:lpstr>
      <vt:lpstr>Farligt gods Sjö - IMDG</vt:lpstr>
      <vt:lpstr>Farligt gods Sjö - IMDG</vt:lpstr>
      <vt:lpstr>PowerPoint Presentation</vt:lpstr>
      <vt:lpstr>Farligt gods Sjö - IMDG</vt:lpstr>
      <vt:lpstr>Farligt gods Sjö - IMDG</vt:lpstr>
      <vt:lpstr> Farligt gods Flyg - DGR</vt:lpstr>
      <vt:lpstr>Farligt gods Flyg - DGR</vt:lpstr>
      <vt:lpstr>Farligt gods Flyg - DGR</vt:lpstr>
      <vt:lpstr>Farligt gods Flyg - DGR</vt:lpstr>
      <vt:lpstr>Farligt gods Flyg - DGR</vt:lpstr>
      <vt:lpstr>PowerPoint Presentation</vt:lpstr>
      <vt:lpstr>Farligt gods Flyg - DGR</vt:lpstr>
      <vt:lpstr>Farligt gods Flyg - DGR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Farligt gods</dc:title>
  <dc:creator>Lisbeth Ledner</dc:creator>
  <cp:lastModifiedBy>Xingrong Zong</cp:lastModifiedBy>
  <cp:revision>29</cp:revision>
  <dcterms:created xsi:type="dcterms:W3CDTF">2021-12-12T09:54:03Z</dcterms:created>
  <dcterms:modified xsi:type="dcterms:W3CDTF">2023-12-13T13:46:09Z</dcterms:modified>
</cp:coreProperties>
</file>